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wmf" ContentType="image/x-w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58"/>
  </p:notesMasterIdLst>
  <p:handoutMasterIdLst>
    <p:handoutMasterId r:id="rId59"/>
  </p:handoutMasterIdLst>
  <p:sldIdLst>
    <p:sldId id="258" r:id="rId5"/>
    <p:sldId id="426" r:id="rId6"/>
    <p:sldId id="421" r:id="rId7"/>
    <p:sldId id="401" r:id="rId8"/>
    <p:sldId id="402" r:id="rId9"/>
    <p:sldId id="300" r:id="rId10"/>
    <p:sldId id="299" r:id="rId11"/>
    <p:sldId id="397" r:id="rId12"/>
    <p:sldId id="399" r:id="rId13"/>
    <p:sldId id="400" r:id="rId14"/>
    <p:sldId id="297" r:id="rId15"/>
    <p:sldId id="275" r:id="rId16"/>
    <p:sldId id="403" r:id="rId17"/>
    <p:sldId id="404" r:id="rId18"/>
    <p:sldId id="405" r:id="rId19"/>
    <p:sldId id="406" r:id="rId20"/>
    <p:sldId id="475" r:id="rId21"/>
    <p:sldId id="409" r:id="rId22"/>
    <p:sldId id="410" r:id="rId23"/>
    <p:sldId id="411" r:id="rId24"/>
    <p:sldId id="412" r:id="rId25"/>
    <p:sldId id="413" r:id="rId26"/>
    <p:sldId id="414" r:id="rId27"/>
    <p:sldId id="415" r:id="rId28"/>
    <p:sldId id="416" r:id="rId29"/>
    <p:sldId id="417" r:id="rId30"/>
    <p:sldId id="418" r:id="rId31"/>
    <p:sldId id="419" r:id="rId32"/>
    <p:sldId id="476" r:id="rId33"/>
    <p:sldId id="422" r:id="rId34"/>
    <p:sldId id="423" r:id="rId35"/>
    <p:sldId id="424" r:id="rId36"/>
    <p:sldId id="477" r:id="rId37"/>
    <p:sldId id="466" r:id="rId38"/>
    <p:sldId id="467" r:id="rId39"/>
    <p:sldId id="468" r:id="rId40"/>
    <p:sldId id="469" r:id="rId41"/>
    <p:sldId id="470" r:id="rId42"/>
    <p:sldId id="471" r:id="rId43"/>
    <p:sldId id="472" r:id="rId44"/>
    <p:sldId id="473" r:id="rId45"/>
    <p:sldId id="478" r:id="rId46"/>
    <p:sldId id="428" r:id="rId47"/>
    <p:sldId id="429" r:id="rId48"/>
    <p:sldId id="430" r:id="rId49"/>
    <p:sldId id="431" r:id="rId50"/>
    <p:sldId id="432" r:id="rId51"/>
    <p:sldId id="433" r:id="rId52"/>
    <p:sldId id="434" r:id="rId53"/>
    <p:sldId id="435" r:id="rId54"/>
    <p:sldId id="436" r:id="rId55"/>
    <p:sldId id="437" r:id="rId56"/>
    <p:sldId id="479" r:id="rId57"/>
  </p:sldIdLst>
  <p:sldSz cx="14630400" cy="8229600"/>
  <p:notesSz cx="7023100" cy="9309100"/>
  <p:defaultText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67084" autoAdjust="0"/>
  </p:normalViewPr>
  <p:slideViewPr>
    <p:cSldViewPr>
      <p:cViewPr>
        <p:scale>
          <a:sx n="50" d="100"/>
          <a:sy n="50" d="100"/>
        </p:scale>
        <p:origin x="-2742" y="-456"/>
      </p:cViewPr>
      <p:guideLst>
        <p:guide orient="horz" pos="2592"/>
        <p:guide pos="4608"/>
      </p:guideLst>
    </p:cSldViewPr>
  </p:slideViewPr>
  <p:outlineViewPr>
    <p:cViewPr>
      <p:scale>
        <a:sx n="33" d="100"/>
        <a:sy n="33" d="100"/>
      </p:scale>
      <p:origin x="0" y="739"/>
    </p:cViewPr>
  </p:outlineViewPr>
  <p:notesTextViewPr>
    <p:cViewPr>
      <p:scale>
        <a:sx n="100" d="100"/>
        <a:sy n="100" d="100"/>
      </p:scale>
      <p:origin x="0" y="0"/>
    </p:cViewPr>
  </p:notesTextViewPr>
  <p:notesViewPr>
    <p:cSldViewPr>
      <p:cViewPr varScale="1">
        <p:scale>
          <a:sx n="98" d="100"/>
          <a:sy n="98" d="100"/>
        </p:scale>
        <p:origin x="-35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 Id="rId4"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60EB3F2-0F3A-4662-8E01-0AC1D8864C9A}" type="datetimeFigureOut">
              <a:rPr lang="en-US" smtClean="0"/>
              <a:pPr/>
              <a:t>2/13/2018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CED4F20E-9E28-46F0-8EBD-03822A491E73}" type="slidenum">
              <a:rPr lang="en-US" smtClean="0"/>
              <a:pPr/>
              <a:t>‹#›</a:t>
            </a:fld>
            <a:endParaRPr lang="en-US"/>
          </a:p>
        </p:txBody>
      </p:sp>
    </p:spTree>
    <p:extLst>
      <p:ext uri="{BB962C8B-B14F-4D97-AF65-F5344CB8AC3E}">
        <p14:creationId xmlns:p14="http://schemas.microsoft.com/office/powerpoint/2010/main" val="149405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FB55CA9-CECA-42E3-829B-3A0B1B9A2F4D}" type="datetimeFigureOut">
              <a:rPr lang="en-US" smtClean="0"/>
              <a:pPr/>
              <a:t>2/13/2018</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941C228-45F2-4BE7-8DD1-C2994D3BBA8A}" type="slidenum">
              <a:rPr lang="en-US" smtClean="0"/>
              <a:pPr/>
              <a:t>‹#›</a:t>
            </a:fld>
            <a:endParaRPr lang="en-US"/>
          </a:p>
        </p:txBody>
      </p:sp>
    </p:spTree>
    <p:extLst>
      <p:ext uri="{BB962C8B-B14F-4D97-AF65-F5344CB8AC3E}">
        <p14:creationId xmlns:p14="http://schemas.microsoft.com/office/powerpoint/2010/main" val="1996053415"/>
      </p:ext>
    </p:extLst>
  </p:cSld>
  <p:clrMap bg1="lt1" tx1="dk1" bg2="lt2" tx2="dk2" accent1="accent1" accent2="accent2" accent3="accent3" accent4="accent4" accent5="accent5" accent6="accent6" hlink="hlink" folHlink="folHlink"/>
  <p:notesStyle>
    <a:lvl1pPr marL="0" algn="l" defTabSz="1463040" rtl="0" eaLnBrk="1" latinLnBrk="0" hangingPunct="1">
      <a:defRPr sz="1900" kern="1200">
        <a:solidFill>
          <a:schemeClr val="tx1"/>
        </a:solidFill>
        <a:latin typeface="+mn-lt"/>
        <a:ea typeface="+mn-ea"/>
        <a:cs typeface="+mn-cs"/>
      </a:defRPr>
    </a:lvl1pPr>
    <a:lvl2pPr marL="731520" algn="l" defTabSz="1463040" rtl="0" eaLnBrk="1" latinLnBrk="0" hangingPunct="1">
      <a:defRPr sz="1900" kern="1200">
        <a:solidFill>
          <a:schemeClr val="tx1"/>
        </a:solidFill>
        <a:latin typeface="+mn-lt"/>
        <a:ea typeface="+mn-ea"/>
        <a:cs typeface="+mn-cs"/>
      </a:defRPr>
    </a:lvl2pPr>
    <a:lvl3pPr marL="1463040" algn="l" defTabSz="1463040" rtl="0" eaLnBrk="1" latinLnBrk="0" hangingPunct="1">
      <a:defRPr sz="1900" kern="1200">
        <a:solidFill>
          <a:schemeClr val="tx1"/>
        </a:solidFill>
        <a:latin typeface="+mn-lt"/>
        <a:ea typeface="+mn-ea"/>
        <a:cs typeface="+mn-cs"/>
      </a:defRPr>
    </a:lvl3pPr>
    <a:lvl4pPr marL="2194560" algn="l" defTabSz="1463040" rtl="0" eaLnBrk="1" latinLnBrk="0" hangingPunct="1">
      <a:defRPr sz="1900" kern="1200">
        <a:solidFill>
          <a:schemeClr val="tx1"/>
        </a:solidFill>
        <a:latin typeface="+mn-lt"/>
        <a:ea typeface="+mn-ea"/>
        <a:cs typeface="+mn-cs"/>
      </a:defRPr>
    </a:lvl4pPr>
    <a:lvl5pPr marL="2926080" algn="l" defTabSz="1463040" rtl="0" eaLnBrk="1" latinLnBrk="0" hangingPunct="1">
      <a:defRPr sz="1900" kern="1200">
        <a:solidFill>
          <a:schemeClr val="tx1"/>
        </a:solidFill>
        <a:latin typeface="+mn-lt"/>
        <a:ea typeface="+mn-ea"/>
        <a:cs typeface="+mn-cs"/>
      </a:defRPr>
    </a:lvl5pPr>
    <a:lvl6pPr marL="3657600" algn="l" defTabSz="1463040" rtl="0" eaLnBrk="1" latinLnBrk="0" hangingPunct="1">
      <a:defRPr sz="1900" kern="1200">
        <a:solidFill>
          <a:schemeClr val="tx1"/>
        </a:solidFill>
        <a:latin typeface="+mn-lt"/>
        <a:ea typeface="+mn-ea"/>
        <a:cs typeface="+mn-cs"/>
      </a:defRPr>
    </a:lvl6pPr>
    <a:lvl7pPr marL="4389120" algn="l" defTabSz="1463040" rtl="0" eaLnBrk="1" latinLnBrk="0" hangingPunct="1">
      <a:defRPr sz="1900" kern="1200">
        <a:solidFill>
          <a:schemeClr val="tx1"/>
        </a:solidFill>
        <a:latin typeface="+mn-lt"/>
        <a:ea typeface="+mn-ea"/>
        <a:cs typeface="+mn-cs"/>
      </a:defRPr>
    </a:lvl7pPr>
    <a:lvl8pPr marL="5120640" algn="l" defTabSz="1463040" rtl="0" eaLnBrk="1" latinLnBrk="0" hangingPunct="1">
      <a:defRPr sz="1900" kern="1200">
        <a:solidFill>
          <a:schemeClr val="tx1"/>
        </a:solidFill>
        <a:latin typeface="+mn-lt"/>
        <a:ea typeface="+mn-ea"/>
        <a:cs typeface="+mn-cs"/>
      </a:defRPr>
    </a:lvl8pPr>
    <a:lvl9pPr marL="5852160" algn="l" defTabSz="1463040"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ti.com/lit/an/sbaa245/sbaa277.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Welcome</a:t>
            </a:r>
            <a:r>
              <a:rPr lang="en-US" baseline="0" dirty="0" smtClean="0"/>
              <a:t> to the first </a:t>
            </a:r>
            <a:r>
              <a:rPr lang="en-US" baseline="0" dirty="0" err="1" smtClean="0"/>
              <a:t>Plabs</a:t>
            </a:r>
            <a:r>
              <a:rPr lang="en-US" baseline="0" dirty="0" smtClean="0"/>
              <a:t>-Pro Webinar.  In this lecture we will discuss different amplifier configurations for driving data converters.  Let’s look at the details.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looking</a:t>
            </a:r>
            <a:r>
              <a:rPr lang="en-US" baseline="0" dirty="0" smtClean="0"/>
              <a:t> at a differential input ADC you might assume that the ADC is bipolar because the differential input range includes negative and positive input signals.  This is not necessarily true though, because a bipolar or unipolar device is determined by looking at the input signal with respect to ground not the differential input signal range.  The example shown here shows how a unipolar ADC with a differential input can have both positive and negative differential signals even though both inputs are always above ground.  </a:t>
            </a:r>
          </a:p>
          <a:p>
            <a:endParaRPr lang="en-US" baseline="0" dirty="0" smtClean="0"/>
          </a:p>
          <a:p>
            <a:r>
              <a:rPr lang="en-US" baseline="0" dirty="0" smtClean="0"/>
              <a:t>The figure on the left hand side illustrates a negative full scale input for ADS8881.  The differential input is always calculated by taking AIN_P minus AIN_M.  In this example AIN_P equals 0V and AIN_M equals 5V so the difference is negative 5V.  Notice that although the differential input is negative, neither of the inputs are negative with respect to ground.  Thus, this is still a unipolar signal because the inputs are positive with respect to ground.  On the right hand side you can see how applying a 5V signal to AIN_P and 0V to AIN_M generates a +5V differential input signal.  Note that the total input range is from -5V to +5V.  You can see the transfer function at the right has a ±5V range but is still unipolar because the ADC doesn’t allow negative inputs with respect to ground.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t>10</a:t>
            </a:fld>
            <a:endParaRPr lang="en-US"/>
          </a:p>
        </p:txBody>
      </p:sp>
    </p:spTree>
    <p:extLst>
      <p:ext uri="{BB962C8B-B14F-4D97-AF65-F5344CB8AC3E}">
        <p14:creationId xmlns:p14="http://schemas.microsoft.com/office/powerpoint/2010/main" val="4279357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now</a:t>
            </a:r>
            <a:r>
              <a:rPr lang="en-US" baseline="0" dirty="0" smtClean="0"/>
              <a:t> discuss a few common internal architectures of SAR ADCs</a:t>
            </a:r>
            <a:r>
              <a:rPr lang="en-US" dirty="0" smtClean="0"/>
              <a:t>.  </a:t>
            </a:r>
            <a:r>
              <a:rPr lang="en-US" baseline="0" dirty="0" smtClean="0"/>
              <a:t>There are two major categories of input </a:t>
            </a:r>
            <a:r>
              <a:rPr lang="en-US" u="none" baseline="0" dirty="0" smtClean="0"/>
              <a:t>impedance</a:t>
            </a:r>
            <a:r>
              <a:rPr lang="en-US" baseline="0" dirty="0" smtClean="0"/>
              <a:t> types: resistive vs switched capacitor.  The switched capacitor input uses a sample and hold circuit consisting of S1 and Csh to capture the input signal before each conversion.  Normally, the time that the sample and hold switch is closed is very short, for example 300ns.  Normally, an external wide bandwidth amplifier is required to allow the input signal to settle to the appropriate accuracy </a:t>
            </a:r>
            <a:r>
              <a:rPr lang="en-US" sz="1900" kern="1200" dirty="0" smtClean="0">
                <a:solidFill>
                  <a:schemeClr val="tx1"/>
                </a:solidFill>
                <a:effectLst/>
                <a:latin typeface="+mn-lt"/>
                <a:ea typeface="+mn-ea"/>
                <a:cs typeface="+mn-cs"/>
              </a:rPr>
              <a:t>within the acquisition period</a:t>
            </a:r>
            <a:r>
              <a:rPr lang="en-US" baseline="0" dirty="0" smtClean="0"/>
              <a:t>.  In this </a:t>
            </a:r>
            <a:r>
              <a:rPr lang="en-US" u="none" baseline="0" dirty="0" smtClean="0"/>
              <a:t>example</a:t>
            </a:r>
            <a:r>
              <a:rPr lang="en-US" baseline="0" dirty="0" smtClean="0"/>
              <a:t> a 20MHz amplifier is required for good settling.  Also, note that this type of converter has a dynamic input impedance as the input impedance is an RC circuit and not a fixed resistor.  Finally, the input voltage range for the switched capacitor input type SAR is normally equal to the reference voltage.  Choosing an amplifier and external RC circuit to drive the data converter is a challenging problem.  In another video, we will </a:t>
            </a:r>
            <a:r>
              <a:rPr lang="en-US" u="none" baseline="0" dirty="0" smtClean="0"/>
              <a:t>investigate this challenge </a:t>
            </a:r>
            <a:r>
              <a:rPr lang="en-US" baseline="0" dirty="0" smtClean="0"/>
              <a:t>in great detail.</a:t>
            </a:r>
          </a:p>
          <a:p>
            <a:endParaRPr lang="en-US" baseline="0" dirty="0" smtClean="0"/>
          </a:p>
          <a:p>
            <a:r>
              <a:rPr lang="en-US" baseline="0" dirty="0" smtClean="0"/>
              <a:t>The “Resistive, High Voltage, PGA Input” type has a buffer amplifier or programmable amplifier inside the device.  Frequently, this amplifier is in a differential amplifier configuration so that the input impedance of the converter is equal to the input resistor in the </a:t>
            </a:r>
            <a:r>
              <a:rPr lang="en-US" u="none" baseline="0" dirty="0" smtClean="0"/>
              <a:t>difference amplifier</a:t>
            </a:r>
            <a:r>
              <a:rPr lang="en-US" baseline="0" dirty="0" smtClean="0"/>
              <a:t>. In the example above you can see that the input impedance is equal to 1M ohm.  This type of input has a very important advantage over the switched capacitor input SAR in that the internal ADC </a:t>
            </a:r>
            <a:r>
              <a:rPr lang="en-US" u="none" baseline="0" dirty="0" smtClean="0"/>
              <a:t>Drive</a:t>
            </a:r>
            <a:r>
              <a:rPr lang="en-US" baseline="0" dirty="0" smtClean="0"/>
              <a:t> buffer eliminates the requirement for an external high speed amplifier.  Another advantage of this type of converter is that the input voltage range can be significantly larger than the reference voltage.  In this example the converter can achieve a ±12.288V input range with a only 4.096V reference.  Finally, these types of converters tend to have additional integrated features such as internal references.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11</a:t>
            </a:fld>
            <a:endParaRPr lang="en-US"/>
          </a:p>
        </p:txBody>
      </p:sp>
    </p:spTree>
    <p:extLst>
      <p:ext uri="{BB962C8B-B14F-4D97-AF65-F5344CB8AC3E}">
        <p14:creationId xmlns:p14="http://schemas.microsoft.com/office/powerpoint/2010/main" val="259212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sz="2000" dirty="0" smtClean="0">
                <a:solidFill>
                  <a:srgbClr val="DE0000"/>
                </a:solidFill>
              </a:rPr>
              <a:t>That concludes part 1. Let’s do a quick quiz.</a:t>
            </a:r>
            <a:endParaRPr lang="en-US" sz="2000" dirty="0" smtClean="0"/>
          </a:p>
          <a:p>
            <a:pPr defTabSz="915785" eaLnBrk="0" fontAlgn="base" hangingPunct="0">
              <a:spcBef>
                <a:spcPct val="30000"/>
              </a:spcBef>
              <a:spcAft>
                <a:spcPct val="0"/>
              </a:spcAft>
              <a:defRPr/>
            </a:pPr>
            <a:r>
              <a:rPr lang="en-US" sz="2000" dirty="0" smtClean="0">
                <a:solidFill>
                  <a:srgbClr val="DE0000"/>
                </a:solidFill>
              </a:rPr>
              <a:t/>
            </a:r>
            <a:br>
              <a:rPr lang="en-US" sz="2000" dirty="0" smtClean="0">
                <a:solidFill>
                  <a:srgbClr val="DE0000"/>
                </a:solidFill>
              </a:rPr>
            </a:br>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dirty="0" smtClean="0"/>
              <a:t>(True or False) The signal below can be directly applied to an ADC with a fully differential input. [click] This is true.  Notice that the AIN_P</a:t>
            </a:r>
            <a:r>
              <a:rPr lang="en-US" baseline="0" dirty="0" smtClean="0"/>
              <a:t> and AIN_N are symmetrical.  Also notice that the common mode voltage is constant.  This is required for a fully differential input.</a:t>
            </a:r>
            <a:endParaRPr lang="en-US" dirty="0" smtClean="0"/>
          </a:p>
          <a:p>
            <a:pPr defTabSz="915785" eaLnBrk="0" fontAlgn="base" hangingPunct="0">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dirty="0" smtClean="0"/>
              <a:t>(True or False) The signal below can be directly applied to an ADC with a fully differential input.  [click] In this case the answer is</a:t>
            </a:r>
            <a:r>
              <a:rPr lang="en-US" baseline="0" dirty="0" smtClean="0"/>
              <a:t> false.  Notice that the waveform is not symmetrical and also notice that the common mode voltage is not constant.  This type of signal can be successfully measured using an ADC with a “true differential” input.</a:t>
            </a:r>
            <a:endParaRPr lang="en-US" dirty="0" smtClean="0"/>
          </a:p>
          <a:p>
            <a:pPr defTabSz="915785" eaLnBrk="0" fontAlgn="base" hangingPunct="0">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dirty="0" smtClean="0"/>
              <a:t>Which type of ADC would require a wide bandwidth amplifier and a RC charge bucket filter? [click]</a:t>
            </a:r>
            <a:r>
              <a:rPr lang="en-US" baseline="0" dirty="0" smtClean="0"/>
              <a:t> A switched capacitor input requires the charge bucket.  The SAR with an internal PGA doesn’t need a charge bucket filter as it has a high impedance input.  We will look at selecting components for the charge bucket circuit in a future Webinar.</a:t>
            </a:r>
          </a:p>
          <a:p>
            <a:pPr marL="0" marR="0" indent="0" algn="l" defTabSz="91578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578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5785" rtl="0" eaLnBrk="0" fontAlgn="base" latinLnBrk="0" hangingPunct="0">
              <a:lnSpc>
                <a:spcPct val="100000"/>
              </a:lnSpc>
              <a:spcBef>
                <a:spcPct val="30000"/>
              </a:spcBef>
              <a:spcAft>
                <a:spcPct val="0"/>
              </a:spcAft>
              <a:buClrTx/>
              <a:buSzTx/>
              <a:buFontTx/>
              <a:buNone/>
              <a:tabLst/>
              <a:defRPr/>
            </a:pPr>
            <a:r>
              <a:rPr lang="en-US" dirty="0" smtClean="0"/>
              <a:t>(True or False) In general, a fully differential input has double the range of a single ended input assuming the same reference voltage. [click] This is true.  For example, if the reference is 5V a fully differential input will typically</a:t>
            </a:r>
            <a:r>
              <a:rPr lang="en-US" baseline="0" dirty="0" smtClean="0"/>
              <a:t> have a range of ±5V whereas the single ended input will have a range of 0V to 5V.</a:t>
            </a:r>
            <a:endParaRPr lang="en-US" dirty="0" smtClean="0"/>
          </a:p>
          <a:p>
            <a:pPr defTabSz="915785" eaLnBrk="0" fontAlgn="base" hangingPunct="0">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dirty="0" smtClean="0"/>
              <a:t>The circuit in the figure below has a ____.</a:t>
            </a:r>
          </a:p>
          <a:p>
            <a:pPr marL="977773" lvl="1" indent="-514350">
              <a:buFont typeface="+mj-lt"/>
              <a:buAutoNum type="alphaLcPeriod"/>
            </a:pPr>
            <a:r>
              <a:rPr lang="en-US" dirty="0" smtClean="0"/>
              <a:t>Unipolar, differential input.</a:t>
            </a:r>
          </a:p>
          <a:p>
            <a:pPr marL="977773" lvl="1" indent="-514350">
              <a:buFont typeface="+mj-lt"/>
              <a:buAutoNum type="alphaLcPeriod"/>
            </a:pPr>
            <a:r>
              <a:rPr lang="en-US" dirty="0" smtClean="0"/>
              <a:t>Bipolar, differential input.</a:t>
            </a:r>
          </a:p>
          <a:p>
            <a:pPr defTabSz="915785" eaLnBrk="0" fontAlgn="base" hangingPunct="0">
              <a:spcBef>
                <a:spcPct val="30000"/>
              </a:spcBef>
              <a:spcAft>
                <a:spcPct val="0"/>
              </a:spcAft>
              <a:defRPr/>
            </a:pPr>
            <a:r>
              <a:rPr lang="en-US" dirty="0" smtClean="0"/>
              <a:t>[click]</a:t>
            </a:r>
            <a:r>
              <a:rPr lang="en-US" baseline="0" dirty="0" smtClean="0"/>
              <a:t> the answer here is “a” Unipolar, differential input.  Note that the input voltage with respect to ground is never negative.</a:t>
            </a: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b="0" dirty="0" smtClean="0"/>
              <a:t>Now</a:t>
            </a:r>
            <a:r>
              <a:rPr lang="en-US" b="0" baseline="0" dirty="0" smtClean="0"/>
              <a:t> let’s pause and take some questions from the audience.</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Now let’s learn </a:t>
            </a:r>
            <a:r>
              <a:rPr lang="en-US" baseline="0" dirty="0" smtClean="0"/>
              <a:t>how to predict the amplifier and ADC’s linear range.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18</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dirty="0" smtClean="0"/>
              <a:t>Here we look at the input range for a single-ended SAR ADC.</a:t>
            </a:r>
            <a:r>
              <a:rPr lang="en-US" baseline="0" dirty="0" smtClean="0"/>
              <a:t>  There are really two ranges to be familiar with.  The full scale input range is related to the reference input voltage.  For this device the reference also happens to be AVDD, or 3.3V.  Note that this is the voltage measured from AIN_P to AIN_M.  </a:t>
            </a:r>
            <a:r>
              <a:rPr lang="en-US" sz="1900" kern="1200" dirty="0" smtClean="0">
                <a:solidFill>
                  <a:schemeClr val="tx1"/>
                </a:solidFill>
                <a:effectLst/>
                <a:latin typeface="+mn-lt"/>
                <a:ea typeface="+mn-ea"/>
                <a:cs typeface="+mn-cs"/>
              </a:rPr>
              <a:t>AIN_M has a narrow range of ±100mV, and a shift on this input will shift the input range at AIN_P by this amount</a:t>
            </a:r>
            <a:r>
              <a:rPr lang="en-US" baseline="0" dirty="0" smtClean="0"/>
              <a:t>.  So, the full scale input range is normally 0V to 3.3V for this example but may be adjusted slightly if AIN_M isn’t precisely at GND.</a:t>
            </a:r>
          </a:p>
          <a:p>
            <a:pPr defTabSz="915785" eaLnBrk="0" fontAlgn="base" hangingPunct="0">
              <a:spcBef>
                <a:spcPct val="30000"/>
              </a:spcBef>
              <a:spcAft>
                <a:spcPct val="0"/>
              </a:spcAft>
              <a:defRPr/>
            </a:pPr>
            <a:endParaRPr lang="en-US" baseline="0" dirty="0" smtClean="0"/>
          </a:p>
          <a:p>
            <a:pPr defTabSz="915785" eaLnBrk="0" fontAlgn="base" hangingPunct="0">
              <a:spcBef>
                <a:spcPct val="30000"/>
              </a:spcBef>
              <a:spcAft>
                <a:spcPct val="0"/>
              </a:spcAft>
              <a:defRPr/>
            </a:pPr>
            <a:r>
              <a:rPr lang="en-US" baseline="0" dirty="0" smtClean="0"/>
              <a:t>The absolute maximum input range is the voltage range that can be safely applied to the data converter without damaging the device.  Exceeding this range can cause damage to the device.  It is especially important to pay attention to this limit if the power supply of the amplifier exceeds the converter’s full scale range.  In this example, the absolute maximum range at AIN_P is -0.3V to AVDD+0.3V.  In this example AVDD = 3.3V, so the absolute maximum range is</a:t>
            </a:r>
            <a:r>
              <a:rPr lang="en-US" u="none" baseline="0" dirty="0" smtClean="0"/>
              <a:t> -0.3V </a:t>
            </a:r>
            <a:r>
              <a:rPr lang="en-US" baseline="0" dirty="0" smtClean="0"/>
              <a:t>to 3.6V.  Going above or below the absolute maximum limits may cause damage to the device.  In this case the amplifier’s supplies are 0V and 3.3V, which is inside the data converter’s absolute maximum range, so the input is safe from overstress.</a:t>
            </a: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detailed schedule</a:t>
            </a:r>
            <a:r>
              <a:rPr lang="en-US" baseline="0" dirty="0" smtClean="0"/>
              <a:t> for todays webinar.  First we will give a general overview on different types of ADC inputs.  Specifically we will discuss the difference between single ended, </a:t>
            </a:r>
            <a:r>
              <a:rPr lang="en-US" baseline="0" dirty="0" err="1" smtClean="0"/>
              <a:t>psudo</a:t>
            </a:r>
            <a:r>
              <a:rPr lang="en-US" baseline="0" dirty="0" smtClean="0"/>
              <a:t>-differential, fully differential, and true differential inputs.  Next we will discuss how to predict the linear range of amplifier input circuits as well as circuit modifications that can increase the linear range.  Next we will look at driving ADCs using instrumentation amplifier.  We will discuss how to scale the gain and how to predict the linear performance.  Next we introduce the fully differential amplifier.  Here we will show how to use this device to translate single ended to differential signals.  Next, we will have a short question and answer session.  And finally, we will do the hands on experiments.  The total time for this seminar is </a:t>
            </a:r>
            <a:r>
              <a:rPr lang="en-US" baseline="0" smtClean="0"/>
              <a:t>90 minutes.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a:t>
            </a:fld>
            <a:endParaRPr lang="en-US"/>
          </a:p>
        </p:txBody>
      </p:sp>
    </p:spTree>
    <p:extLst>
      <p:ext uri="{BB962C8B-B14F-4D97-AF65-F5344CB8AC3E}">
        <p14:creationId xmlns:p14="http://schemas.microsoft.com/office/powerpoint/2010/main" val="18712470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dirty="0" smtClean="0"/>
              <a:t>Now let’s look at the amplifier’s linear</a:t>
            </a:r>
            <a:r>
              <a:rPr lang="en-US" baseline="0" dirty="0" smtClean="0"/>
              <a:t> range for the same example.  Several factors have an impact on the </a:t>
            </a:r>
            <a:r>
              <a:rPr lang="en-US" u="none" baseline="0" dirty="0" smtClean="0"/>
              <a:t>amplifier’s</a:t>
            </a:r>
            <a:r>
              <a:rPr lang="en-US" baseline="0" dirty="0" smtClean="0"/>
              <a:t> linear range: the </a:t>
            </a:r>
            <a:r>
              <a:rPr lang="en-US" u="none" baseline="0" dirty="0" smtClean="0"/>
              <a:t>amplifier’s</a:t>
            </a:r>
            <a:r>
              <a:rPr lang="en-US" baseline="0" dirty="0" smtClean="0"/>
              <a:t> input range, the </a:t>
            </a:r>
            <a:r>
              <a:rPr lang="en-US" u="none" baseline="0" dirty="0" smtClean="0"/>
              <a:t>amplifier’s</a:t>
            </a:r>
            <a:r>
              <a:rPr lang="en-US" baseline="0" dirty="0" smtClean="0"/>
              <a:t> output range, and the </a:t>
            </a:r>
            <a:r>
              <a:rPr lang="en-US" u="none" baseline="0" dirty="0" smtClean="0"/>
              <a:t>amplifier’s</a:t>
            </a:r>
            <a:r>
              <a:rPr lang="en-US" baseline="0" dirty="0" smtClean="0"/>
              <a:t> linear range.  </a:t>
            </a:r>
          </a:p>
          <a:p>
            <a:pPr defTabSz="915785" eaLnBrk="0" fontAlgn="base" hangingPunct="0">
              <a:spcBef>
                <a:spcPct val="30000"/>
              </a:spcBef>
              <a:spcAft>
                <a:spcPct val="0"/>
              </a:spcAft>
              <a:defRPr/>
            </a:pPr>
            <a:endParaRPr lang="en-US" baseline="0" dirty="0" smtClean="0"/>
          </a:p>
          <a:p>
            <a:pPr defTabSz="915785" eaLnBrk="0" fontAlgn="base" hangingPunct="0">
              <a:spcBef>
                <a:spcPct val="30000"/>
              </a:spcBef>
              <a:spcAft>
                <a:spcPct val="0"/>
              </a:spcAft>
              <a:defRPr/>
            </a:pPr>
            <a:r>
              <a:rPr lang="en-US" baseline="0" dirty="0" smtClean="0"/>
              <a:t>The </a:t>
            </a:r>
            <a:r>
              <a:rPr lang="en-US" u="none" baseline="0" dirty="0" smtClean="0"/>
              <a:t>amplifier’s</a:t>
            </a:r>
            <a:r>
              <a:rPr lang="en-US" baseline="0" dirty="0" smtClean="0"/>
              <a:t> input range, shown in red, is set by the common mode range specification in the data sheet.  For a buffer, the common mode voltage and input voltage are the same.  For this example, the amplifier’s supplies of 0V and 3.3V are used with the common mode specification to compute a common mode range of -0.1V to 3.4V.  </a:t>
            </a:r>
          </a:p>
          <a:p>
            <a:pPr defTabSz="915785" eaLnBrk="0" fontAlgn="base" hangingPunct="0">
              <a:spcBef>
                <a:spcPct val="30000"/>
              </a:spcBef>
              <a:spcAft>
                <a:spcPct val="0"/>
              </a:spcAft>
              <a:defRPr/>
            </a:pPr>
            <a:endParaRPr lang="en-US" baseline="0" dirty="0" smtClean="0"/>
          </a:p>
          <a:p>
            <a:pPr defTabSz="915785" eaLnBrk="0" fontAlgn="base" hangingPunct="0">
              <a:spcBef>
                <a:spcPct val="30000"/>
              </a:spcBef>
              <a:spcAft>
                <a:spcPct val="0"/>
              </a:spcAft>
              <a:defRPr/>
            </a:pPr>
            <a:r>
              <a:rPr lang="en-US" baseline="0" dirty="0" smtClean="0"/>
              <a:t>The </a:t>
            </a:r>
            <a:r>
              <a:rPr lang="en-US" u="none" baseline="0" dirty="0" smtClean="0"/>
              <a:t>amplifier’s </a:t>
            </a:r>
            <a:r>
              <a:rPr lang="en-US" baseline="0" dirty="0" smtClean="0"/>
              <a:t>output range, shown in green, is limited by the supply voltage and the loading.  In this example the SAR input is a switched capacitor so the steady state load is high impedance.  Thus we use the specification for the highest impedance load, 10k ohm.  In this case the worst case output limitation is 20mV.  For a 0V and 3.3V supply, this translates to an output swing of 0.02V to 3.28V.</a:t>
            </a:r>
          </a:p>
          <a:p>
            <a:pPr defTabSz="915785" eaLnBrk="0" fontAlgn="base" hangingPunct="0">
              <a:spcBef>
                <a:spcPct val="30000"/>
              </a:spcBef>
              <a:spcAft>
                <a:spcPct val="0"/>
              </a:spcAft>
              <a:defRPr/>
            </a:pPr>
            <a:endParaRPr lang="en-US" dirty="0" smtClean="0"/>
          </a:p>
          <a:p>
            <a:pPr defTabSz="915785" eaLnBrk="0" fontAlgn="base" hangingPunct="0">
              <a:spcBef>
                <a:spcPct val="30000"/>
              </a:spcBef>
              <a:spcAft>
                <a:spcPct val="0"/>
              </a:spcAft>
              <a:defRPr/>
            </a:pPr>
            <a:r>
              <a:rPr lang="en-US" dirty="0" smtClean="0"/>
              <a:t>The</a:t>
            </a:r>
            <a:r>
              <a:rPr lang="en-US" baseline="0" dirty="0" smtClean="0"/>
              <a:t> </a:t>
            </a:r>
            <a:r>
              <a:rPr lang="en-US" u="none" baseline="0" dirty="0" smtClean="0"/>
              <a:t>amplifier’s</a:t>
            </a:r>
            <a:r>
              <a:rPr lang="en-US" baseline="0" dirty="0" smtClean="0"/>
              <a:t> linear range is generally tighter than the output swing.  This specification may not be provided directly but can usually be inferred from the open loop gain specification.  Inspecting the AOL specification for this example, shown in blue, you can see that the test condition is defined for a limited output range.  Keeping the output swing in this range assures a good open loop gain and a linear output swing.  Notice that the linear output swing is more restrictive than the output swing specification.  This is because the amplifiers output will become non-linear before it reaches the saturation limits.  The specified output swing specification is a saturation limit, </a:t>
            </a:r>
            <a:r>
              <a:rPr lang="en-US" u="none" baseline="0" dirty="0" smtClean="0"/>
              <a:t>whereas</a:t>
            </a:r>
            <a:r>
              <a:rPr lang="en-US" baseline="0" dirty="0" smtClean="0"/>
              <a:t> the linear range assures good linear response.</a:t>
            </a:r>
          </a:p>
          <a:p>
            <a:pPr defTabSz="915785" eaLnBrk="0" fontAlgn="base" hangingPunct="0">
              <a:spcBef>
                <a:spcPct val="30000"/>
              </a:spcBef>
              <a:spcAft>
                <a:spcPct val="0"/>
              </a:spcAft>
              <a:defRPr/>
            </a:pPr>
            <a:endParaRPr lang="en-US" baseline="0" dirty="0" smtClean="0"/>
          </a:p>
          <a:p>
            <a:pPr defTabSz="915785" eaLnBrk="0" fontAlgn="base" hangingPunct="0">
              <a:spcBef>
                <a:spcPct val="30000"/>
              </a:spcBef>
              <a:spcAft>
                <a:spcPct val="0"/>
              </a:spcAft>
              <a:defRPr/>
            </a:pPr>
            <a:r>
              <a:rPr lang="en-US" baseline="0" dirty="0" smtClean="0"/>
              <a:t>The final worst case range combines all of the limitations.  In this example, the worst case range is 0.1V to 3.2V.  Notice that this range doesn’t allow full use of the ADC’s full scale input range.  In the next slide we will see how we can resolve this issue. </a:t>
            </a: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previous slide, the </a:t>
            </a:r>
            <a:r>
              <a:rPr lang="en-US" u="none" baseline="0" dirty="0" smtClean="0"/>
              <a:t>amplifier’s</a:t>
            </a:r>
            <a:r>
              <a:rPr lang="en-US" baseline="0" dirty="0" smtClean="0"/>
              <a:t> linear output range was more narrow than the ADC’s full scale range.  In that case we wasted some of the data </a:t>
            </a:r>
            <a:r>
              <a:rPr lang="en-US" u="none" baseline="0" dirty="0" smtClean="0"/>
              <a:t>converter’s </a:t>
            </a:r>
            <a:r>
              <a:rPr lang="en-US" baseline="0" dirty="0" smtClean="0"/>
              <a:t>input range.  Here we adjust the amplifier’s supplies to increase the amplifier’s linear output range so that we can use the full ADC input range.  Adjusting the amplifier’s supplies to -0.2V and 3.5V increases the output range to -0.1V to 3.4V.  This output range is wider than the data converter’s full scale range so no codes are wasted, or, in other words, each digital output code corresponds to a unique analog input voltage.  It is important to also make sure that the amplifier does not exceed the data converter’s absolute maximum range.  In this case the </a:t>
            </a:r>
            <a:r>
              <a:rPr lang="en-US" u="none" baseline="0" dirty="0" smtClean="0"/>
              <a:t>ADC’s </a:t>
            </a:r>
            <a:r>
              <a:rPr lang="en-US" baseline="0" dirty="0" smtClean="0"/>
              <a:t>absolute maximum range is -0.3V to 3.6V and the </a:t>
            </a:r>
            <a:r>
              <a:rPr lang="en-US" sz="1900" kern="1200" dirty="0" smtClean="0">
                <a:solidFill>
                  <a:schemeClr val="tx1"/>
                </a:solidFill>
                <a:effectLst/>
                <a:latin typeface="+mn-lt"/>
                <a:ea typeface="+mn-ea"/>
                <a:cs typeface="+mn-cs"/>
              </a:rPr>
              <a:t>amplifier’s supplies </a:t>
            </a:r>
            <a:r>
              <a:rPr lang="en-US" baseline="0" dirty="0" smtClean="0"/>
              <a:t>cannot exceed this range so we are safe from electrical overstress.</a:t>
            </a:r>
          </a:p>
          <a:p>
            <a:endParaRPr lang="en-US" baseline="0" dirty="0" smtClean="0"/>
          </a:p>
          <a:p>
            <a:r>
              <a:rPr lang="en-US" baseline="0" dirty="0" smtClean="0"/>
              <a:t>The limitation of this method is that unusual supplies </a:t>
            </a:r>
            <a:r>
              <a:rPr lang="en-US" u="none" baseline="0" dirty="0" smtClean="0"/>
              <a:t>are</a:t>
            </a:r>
            <a:r>
              <a:rPr lang="en-US" baseline="0" dirty="0" smtClean="0"/>
              <a:t> required </a:t>
            </a:r>
            <a:r>
              <a:rPr lang="en-US" u="none" baseline="0" dirty="0" smtClean="0"/>
              <a:t>and</a:t>
            </a:r>
            <a:r>
              <a:rPr lang="en-US" baseline="0" dirty="0" smtClean="0"/>
              <a:t> may not be available in your system.  This is especially true for the -0.2V negative supply.  One device worth noting is the LM7705.  This charge pump is specifically designed to generate a small negative supply.  The main concern with using this kind of circuit is making sure that sufficient filtering is used to minimize the switching noise.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21</a:t>
            </a:fld>
            <a:endParaRPr lang="en-US"/>
          </a:p>
        </p:txBody>
      </p:sp>
    </p:spTree>
    <p:extLst>
      <p:ext uri="{BB962C8B-B14F-4D97-AF65-F5344CB8AC3E}">
        <p14:creationId xmlns:p14="http://schemas.microsoft.com/office/powerpoint/2010/main" val="488232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dirty="0" smtClean="0"/>
              <a:t>Here</a:t>
            </a:r>
            <a:r>
              <a:rPr lang="en-US" baseline="0" dirty="0" smtClean="0"/>
              <a:t> we show a different op amp drive example.  The previous example used a rail-to-rail amplifier, so the input range did not have a common mode limitation.  In this case, however, a rail-to-rail amplifier is not used and the common mode limitation is significant; that is, we are limited to within 1.15V of the positive supply.  Working through the math as we did previously, you can see that the worst case range limitation is limited by common mode for the positive swing and by the linear range for the negative swing.  In the next slide we will see how to avoid common mode limitations.</a:t>
            </a:r>
            <a:endParaRPr lang="en-US" dirty="0" smtClean="0"/>
          </a:p>
        </p:txBody>
      </p:sp>
      <p:sp>
        <p:nvSpPr>
          <p:cNvPr id="4" name="Slide Number Placeholder 3"/>
          <p:cNvSpPr>
            <a:spLocks noGrp="1"/>
          </p:cNvSpPr>
          <p:nvPr>
            <p:ph type="sldNum" sz="quarter" idx="10"/>
          </p:nvPr>
        </p:nvSpPr>
        <p:spPr/>
        <p:txBody>
          <a:bodyPr/>
          <a:lstStyle/>
          <a:p>
            <a:fld id="{F603C3B5-9CFC-4B60-AD1F-942309290D4C}"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dirty="0" smtClean="0"/>
              <a:t>One</a:t>
            </a:r>
            <a:r>
              <a:rPr lang="en-US" baseline="0" dirty="0" smtClean="0"/>
              <a:t> way to avoid the common mode limitation shown in the last slide is to use an inverting amplifier configuration.  The common mode voltage is set by the voltage applied to the non-inverting input, which in this case is 0V because the non-inverting pin is grounded.  Note that the common mode voltage is a constant 0V even when the input signal is applied, so this circuit does not have the common mode limitation as the buffer circuit did.  Furthermore, this circuit is not susceptible to errors related to common mode rejection limitations since the common mode is held constant.   One limitation of this circuit is that the input impedance is equal to the gain setting resistor which is 10k ohms in this example.  The non-inverting amplifier based circuit, on the other hand, has an extremely high input impedance, often </a:t>
            </a:r>
            <a:r>
              <a:rPr lang="en-US" u="none" baseline="0" dirty="0" smtClean="0"/>
              <a:t>greater than 100 Meg-ohms</a:t>
            </a:r>
            <a:r>
              <a:rPr lang="en-US" baseline="0" dirty="0" smtClean="0"/>
              <a:t>.  Furthermore, the inverting configuration has a gain error associated with the feedback resistors whereas the non-inverting, </a:t>
            </a:r>
            <a:r>
              <a:rPr lang="en-US" u="none" baseline="0" dirty="0" smtClean="0"/>
              <a:t>buffer</a:t>
            </a:r>
            <a:r>
              <a:rPr lang="en-US" baseline="0" dirty="0" smtClean="0"/>
              <a:t> amplifier has an extremely small gain error.</a:t>
            </a:r>
          </a:p>
        </p:txBody>
      </p:sp>
      <p:sp>
        <p:nvSpPr>
          <p:cNvPr id="4" name="Slide Number Placeholder 3"/>
          <p:cNvSpPr>
            <a:spLocks noGrp="1"/>
          </p:cNvSpPr>
          <p:nvPr>
            <p:ph type="sldNum" sz="quarter" idx="10"/>
          </p:nvPr>
        </p:nvSpPr>
        <p:spPr/>
        <p:txBody>
          <a:bodyPr/>
          <a:lstStyle/>
          <a:p>
            <a:fld id="{F603C3B5-9CFC-4B60-AD1F-942309290D4C}"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an earlier example,</a:t>
            </a:r>
            <a:r>
              <a:rPr lang="en-US" baseline="0" dirty="0" smtClean="0"/>
              <a:t> we saw how a rail-to-rail amplifier can be used to avoid common mode limitations.  However, not all rail-to-rail amplifiers are created equal.  Some rail-to-rail amplifiers have a limitation or error source called “input crossover distortion”.  Input crossover distortion causes the offset voltage of an amplifier to jump when the common mode voltage crosses a certain threshold.  In this example, you can see the input signal shown in blue and the output signal shown in red.  The two signals track each other closely until the input common mode crosses a threshold where the offset changes.  The change in the offset causes the output signal to shift.  This distortion in the signal is called input crossover distortion.  Let’s take a closer look at what causes input crossover distortion.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24</a:t>
            </a:fld>
            <a:endParaRPr lang="en-US"/>
          </a:p>
        </p:txBody>
      </p:sp>
    </p:spTree>
    <p:extLst>
      <p:ext uri="{BB962C8B-B14F-4D97-AF65-F5344CB8AC3E}">
        <p14:creationId xmlns:p14="http://schemas.microsoft.com/office/powerpoint/2010/main" val="837336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two different ways that a</a:t>
            </a:r>
            <a:r>
              <a:rPr lang="en-US" baseline="0" dirty="0" smtClean="0"/>
              <a:t> rail-to-to rail amplifier is implemented. In general, a transistor input stage cannot achieve linear operation across the entire power supply range.  PMOS transistors can be used to get linear operation to the negative supply and NMOS transistors can be used to get linear operation to the positive supply.  One way to achieve rail-to-rail operation, shown on the left, is to use two different input transistor pairs in parallel.  The PMOS transistors will be operational for common mode signals near the negative rail and the NMOS transistors will be operational for common mode signals near the positive rail.  The problem with this method is that the offset of the two input pairs will be different.  So as the common mode voltage is adjusted the operation will switch from PMOS to NMOS and the offset will change.  </a:t>
            </a:r>
          </a:p>
          <a:p>
            <a:endParaRPr lang="en-US" baseline="0" dirty="0" smtClean="0"/>
          </a:p>
          <a:p>
            <a:r>
              <a:rPr lang="en-US" baseline="0" dirty="0" smtClean="0"/>
              <a:t>Another approach to creating a rail-to-rail amplifier, shown on the right, is to use an internal charge pump to increase the positive supply.  In this case a PMOS input stage is used.  The PMOS normally has linear operation for common mode signals near the negative supply but is limited as the common mode approaches the positive supply.  This problem is eliminated by increasing the positive supply and thus avoiding the common mode limitation using an internal charge pump.  In this example the internal positive power supply rail is increased by 1.7V to avoid the common mode limitation.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25</a:t>
            </a:fld>
            <a:endParaRPr lang="en-US"/>
          </a:p>
        </p:txBody>
      </p:sp>
    </p:spTree>
    <p:extLst>
      <p:ext uri="{BB962C8B-B14F-4D97-AF65-F5344CB8AC3E}">
        <p14:creationId xmlns:p14="http://schemas.microsoft.com/office/powerpoint/2010/main" val="257694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last slide, we</a:t>
            </a:r>
            <a:r>
              <a:rPr lang="en-US" baseline="0" dirty="0" smtClean="0"/>
              <a:t> saw how an internal charge pump can be used to eliminate input crossover distortion.  This zero input crossover type of amplifier is a popular driver amplifier for SAR data converters.  However, it should be noted that the charge pump is a switched capacitor circuit.  </a:t>
            </a:r>
            <a:r>
              <a:rPr lang="en-US" dirty="0" smtClean="0"/>
              <a:t>The switching generates noise, but in the case of most</a:t>
            </a:r>
            <a:r>
              <a:rPr lang="en-US" baseline="0" dirty="0" smtClean="0"/>
              <a:t> </a:t>
            </a:r>
            <a:r>
              <a:rPr lang="en-US" u="none" baseline="0" dirty="0" smtClean="0"/>
              <a:t>modern</a:t>
            </a:r>
            <a:r>
              <a:rPr lang="en-US" baseline="0" dirty="0" smtClean="0"/>
              <a:t> amplifiers, </a:t>
            </a:r>
            <a:r>
              <a:rPr lang="en-US" dirty="0" smtClean="0"/>
              <a:t>the amount of noise is minimized by the very low</a:t>
            </a:r>
            <a:r>
              <a:rPr lang="en-US" baseline="0" dirty="0" smtClean="0"/>
              <a:t>- </a:t>
            </a:r>
            <a:r>
              <a:rPr lang="en-US" dirty="0" smtClean="0"/>
              <a:t>ripple design.  Despite this, it is sometimes possible for the charge pump noise to affect the behavior of the op amp. The charge pump in the OPA365, for</a:t>
            </a:r>
            <a:r>
              <a:rPr lang="en-US" baseline="0" dirty="0" smtClean="0"/>
              <a:t> example, </a:t>
            </a:r>
            <a:r>
              <a:rPr lang="en-US" dirty="0" smtClean="0"/>
              <a:t>switches at 10MHz while the bandwidth of the amplifier is 50MHz,</a:t>
            </a:r>
            <a:r>
              <a:rPr lang="en-US" baseline="0" dirty="0" smtClean="0"/>
              <a:t> so in lower gain configurations, the charge pump noise will be passed on by the amplifier. </a:t>
            </a:r>
            <a:r>
              <a:rPr lang="en-US" dirty="0" smtClean="0"/>
              <a:t>Generally, the charge pump noise is small relative to the broadband noise of the amplifier.   </a:t>
            </a:r>
          </a:p>
          <a:p>
            <a:endParaRPr lang="en-US" dirty="0" smtClean="0"/>
          </a:p>
          <a:p>
            <a:r>
              <a:rPr lang="en-US" dirty="0" smtClean="0"/>
              <a:t>Also note that the charge pump signal can feed through the external power supply.  In this case, it can combine with other power supply noise sources</a:t>
            </a:r>
            <a:r>
              <a:rPr lang="en-US" baseline="0" dirty="0" smtClean="0"/>
              <a:t> </a:t>
            </a:r>
            <a:r>
              <a:rPr lang="en-US" dirty="0" smtClean="0"/>
              <a:t>and create harmonics of the charge pump switching frequency.  For this reason, it is best to use proper decoupling on the op amp power supply pins.  In some cases, using a ferrite between the amplifier and other sensitive circuits may also help.  The layout shown</a:t>
            </a:r>
            <a:r>
              <a:rPr lang="en-US" baseline="0" dirty="0" smtClean="0"/>
              <a:t> here takes special care to make sure the connections to the decoupling capacitor are short, direct connections.  Also, we are using a bulk decoupling capacitor in parallel with the high frequency capacitor to further minimize charge pump noise from feeding out of the amplifier onto the supply.</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26</a:t>
            </a:fld>
            <a:endParaRPr lang="en-US"/>
          </a:p>
        </p:txBody>
      </p:sp>
    </p:spTree>
    <p:extLst>
      <p:ext uri="{BB962C8B-B14F-4D97-AF65-F5344CB8AC3E}">
        <p14:creationId xmlns:p14="http://schemas.microsoft.com/office/powerpoint/2010/main" val="2481656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if we</a:t>
            </a:r>
            <a:r>
              <a:rPr lang="en-US" baseline="0" dirty="0" smtClean="0"/>
              <a:t> aren’t using a </a:t>
            </a:r>
            <a:r>
              <a:rPr lang="en-US" u="none" baseline="0" dirty="0" smtClean="0"/>
              <a:t>zero input crossover </a:t>
            </a:r>
            <a:r>
              <a:rPr lang="en-US" baseline="0" dirty="0" smtClean="0"/>
              <a:t>device?  What kind of ac performance impact will input crossover distortion have on the SNR and THD of the ADC?  </a:t>
            </a:r>
            <a:r>
              <a:rPr lang="en-US" dirty="0" smtClean="0"/>
              <a:t>This slide shows measured results demonstrating how input crossover distortion</a:t>
            </a:r>
            <a:r>
              <a:rPr lang="en-US" baseline="0" dirty="0" smtClean="0"/>
              <a:t> impacts the data converter’s AC specifications.  In fact, we will replicate this measurement in our hands on experiment today.  The OPA316 has a rail-to-rail input with input crossover distortion.  The input crossover distortion occurs when the input common mode voltage crosses 3.8V.  Here we apply a 2Vpp signal and vary the offset voltage.  You will see that when the input signal moves into the crossover region, the output signal will have distortion.</a:t>
            </a:r>
          </a:p>
          <a:p>
            <a:endParaRPr lang="en-US" baseline="0" dirty="0" smtClean="0"/>
          </a:p>
          <a:p>
            <a:r>
              <a:rPr lang="en-US" baseline="0" dirty="0" smtClean="0"/>
              <a:t>For the first case, the maximum input common mode applied to the amplifier, denoted Vmax, is 2.5V.  This input signal does not enter the crossover region. Notice that the data converter has good AC performance in this region with a THD of 108dB and an SNR of 85dB.</a:t>
            </a:r>
          </a:p>
          <a:p>
            <a:endParaRPr lang="en-US" baseline="0" dirty="0" smtClean="0"/>
          </a:p>
          <a:p>
            <a:r>
              <a:rPr lang="en-US" baseline="0" dirty="0" smtClean="0"/>
              <a:t>[CLICK] Increasing the maximum common mode to 3.75V doesn't have a significant impact on the AC performance as we still have not entered the crossover region.  Note that THD equals 104dB and SNR equals 85dB. </a:t>
            </a:r>
          </a:p>
          <a:p>
            <a:endParaRPr lang="en-US" baseline="0" dirty="0" smtClean="0"/>
          </a:p>
          <a:p>
            <a:r>
              <a:rPr lang="en-US" baseline="0" dirty="0" smtClean="0"/>
              <a:t>[CLICK] Further increasing the maximum common mode voltage to 4V begins to show distortion as we are entering the crossover region. Now the THD and SNR are degraded to a THD of 99dB and an SNR of 85dB. </a:t>
            </a:r>
          </a:p>
          <a:p>
            <a:endParaRPr lang="en-US" baseline="0" dirty="0" smtClean="0"/>
          </a:p>
          <a:p>
            <a:r>
              <a:rPr lang="en-US" baseline="0" dirty="0" smtClean="0"/>
              <a:t>[CLICK] Further increasing the maximum common mode voltage to 4.75V shows a more dramatic increase in distortion.  Notice that the harmonics become visibly worse and the AC performance is significantly degraded.  Now THD equals 71.2dB and SNR equals 83dB.  The point here is </a:t>
            </a:r>
            <a:r>
              <a:rPr lang="en-US" b="1" baseline="0" dirty="0" smtClean="0"/>
              <a:t>not</a:t>
            </a:r>
            <a:r>
              <a:rPr lang="en-US" baseline="0" dirty="0" smtClean="0"/>
              <a:t> to say that you should always use zero input crossover devices.  In many cases the error introduced by input crossover distortion is acceptable.  The point is just to be aware of this error source and to avoid it in systems with high AC performance requirements.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27</a:t>
            </a:fld>
            <a:endParaRPr lang="en-US"/>
          </a:p>
        </p:txBody>
      </p:sp>
    </p:spTree>
    <p:extLst>
      <p:ext uri="{BB962C8B-B14F-4D97-AF65-F5344CB8AC3E}">
        <p14:creationId xmlns:p14="http://schemas.microsoft.com/office/powerpoint/2010/main" val="1683609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46304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presentation, we have covered a number of different amplifier circuits. </a:t>
            </a:r>
            <a:r>
              <a:rPr lang="en-US" sz="1900" kern="1200" dirty="0" smtClean="0">
                <a:solidFill>
                  <a:schemeClr val="tx1"/>
                </a:solidFill>
                <a:effectLst/>
                <a:latin typeface="+mn-lt"/>
                <a:ea typeface="+mn-ea"/>
                <a:cs typeface="+mn-cs"/>
              </a:rPr>
              <a:t>Depending on the application, unusual gain values might be required.  Finding the standard resistor values to achieve this gain can be challenging in some cases.  </a:t>
            </a:r>
            <a:r>
              <a:rPr lang="en-US" baseline="0" dirty="0" smtClean="0"/>
              <a:t>For example, what standard resistors would generate an inverting amplifier gain of -0.122? </a:t>
            </a:r>
            <a:r>
              <a:rPr lang="en-US" sz="1900" kern="1200" dirty="0" smtClean="0">
                <a:solidFill>
                  <a:schemeClr val="tx1"/>
                </a:solidFill>
                <a:effectLst/>
                <a:latin typeface="+mn-lt"/>
                <a:ea typeface="+mn-ea"/>
                <a:cs typeface="+mn-cs"/>
              </a:rPr>
              <a:t>TI’s Analog Engineer’s Calculator is a tool that allows you to do many common engineering calculations like the one described here.  One helpful calculator gives standard resistor values for different amplifier gains. </a:t>
            </a:r>
            <a:r>
              <a:rPr lang="en-US" baseline="0" dirty="0" smtClean="0"/>
              <a:t> Running the calculation for this example shows that an </a:t>
            </a:r>
            <a:r>
              <a:rPr lang="en-US" baseline="0" dirty="0" err="1" smtClean="0"/>
              <a:t>Rf</a:t>
            </a:r>
            <a:r>
              <a:rPr lang="en-US" baseline="0" dirty="0" smtClean="0"/>
              <a:t> equal to 133 ohms and an R1 equal to 1.09k ohms will produce a gain very close to the target -0.122.  You can scale the gain setting resistors by factors of 10, so a feedback of 13.3k ohms and 109k ohms can be used as well.  This calculator can be downloaded at the URL at the bottom of the page.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7911606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marL="0" marR="0" indent="0" algn="l" defTabSz="915785" rtl="0" eaLnBrk="0" fontAlgn="base" latinLnBrk="0" hangingPunct="0">
              <a:lnSpc>
                <a:spcPct val="100000"/>
              </a:lnSpc>
              <a:spcBef>
                <a:spcPct val="30000"/>
              </a:spcBef>
              <a:spcAft>
                <a:spcPct val="0"/>
              </a:spcAft>
              <a:buClrTx/>
              <a:buSzTx/>
              <a:buFontTx/>
              <a:buNone/>
              <a:tabLst/>
              <a:defRPr/>
            </a:pPr>
            <a:r>
              <a:rPr lang="en-US" sz="1800" dirty="0" smtClean="0">
                <a:solidFill>
                  <a:srgbClr val="DE0000"/>
                </a:solidFill>
              </a:rPr>
              <a:t>That concludes part 2. Let’s do a quick quiz.</a:t>
            </a:r>
            <a:endParaRPr lang="en-US" sz="18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Let’s start by discussing</a:t>
            </a:r>
            <a:r>
              <a:rPr lang="en-US" baseline="0" dirty="0" smtClean="0"/>
              <a:t> the different input types for SAR ADCs.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amplifier shown below ______.   Is it </a:t>
            </a:r>
          </a:p>
          <a:p>
            <a:endParaRPr lang="en-US" dirty="0" smtClean="0"/>
          </a:p>
          <a:p>
            <a:pPr marL="977773" lvl="1" indent="-514350">
              <a:buAutoNum type="alphaLcPeriod"/>
            </a:pPr>
            <a:r>
              <a:rPr lang="en-US" dirty="0" smtClean="0"/>
              <a:t>Would have poor power supply rejection.</a:t>
            </a:r>
          </a:p>
          <a:p>
            <a:pPr marL="977773" lvl="1" indent="-514350">
              <a:buAutoNum type="alphaLcPeriod"/>
            </a:pPr>
            <a:r>
              <a:rPr lang="en-US" dirty="0" smtClean="0"/>
              <a:t>Would show crossover distortion if the input signal is greater than 15Vpk.</a:t>
            </a:r>
          </a:p>
          <a:p>
            <a:pPr marL="977773" lvl="1" indent="-514350">
              <a:buAutoNum type="alphaLcPeriod"/>
            </a:pPr>
            <a:r>
              <a:rPr lang="en-US" dirty="0" smtClean="0"/>
              <a:t>Would not show crossover distortion.</a:t>
            </a:r>
          </a:p>
          <a:p>
            <a:pPr marL="977773" lvl="1" indent="-514350">
              <a:buAutoNum type="alphaLcPeriod"/>
            </a:pPr>
            <a:r>
              <a:rPr lang="en-US" dirty="0" smtClean="0"/>
              <a:t>Would have a low input impedance.</a:t>
            </a:r>
          </a:p>
          <a:p>
            <a:endParaRPr lang="en-US" dirty="0" smtClean="0"/>
          </a:p>
          <a:p>
            <a:r>
              <a:rPr lang="en-US" dirty="0" smtClean="0"/>
              <a:t>Looking at the figure you can see that at about 15V we start to transition from the P-channel</a:t>
            </a:r>
            <a:r>
              <a:rPr lang="en-US" baseline="0" dirty="0" smtClean="0"/>
              <a:t> input to the N-channel input.  This is characteristic of amplifiers with crossover distortion.  [click] so, “b” is the correct answer.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30</a:t>
            </a:fld>
            <a:endParaRPr lang="en-US"/>
          </a:p>
        </p:txBody>
      </p:sp>
    </p:spTree>
    <p:extLst>
      <p:ext uri="{BB962C8B-B14F-4D97-AF65-F5344CB8AC3E}">
        <p14:creationId xmlns:p14="http://schemas.microsoft.com/office/powerpoint/2010/main" val="30013162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have the same question but the amplifier shown</a:t>
            </a:r>
            <a:r>
              <a:rPr lang="en-US" baseline="0" dirty="0" smtClean="0"/>
              <a:t> is an inverting amplifier.  In this case the common mode is held constant and independent of the input signal.  So, “c” is correct as this configuration would not show crossover distortion.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31</a:t>
            </a:fld>
            <a:endParaRPr lang="en-US"/>
          </a:p>
        </p:txBody>
      </p:sp>
    </p:spTree>
    <p:extLst>
      <p:ext uri="{BB962C8B-B14F-4D97-AF65-F5344CB8AC3E}">
        <p14:creationId xmlns:p14="http://schemas.microsoft.com/office/powerpoint/2010/main" val="31148057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Which of the following applies to an inverting amplifier topology.</a:t>
            </a:r>
          </a:p>
          <a:p>
            <a:pPr marL="977773" lvl="1" indent="-514350">
              <a:buAutoNum type="alphaLcPeriod"/>
            </a:pPr>
            <a:r>
              <a:rPr lang="en-US" dirty="0" smtClean="0"/>
              <a:t>Gain error is determined by resistor tolerance.</a:t>
            </a:r>
          </a:p>
          <a:p>
            <a:pPr marL="977773" lvl="1" indent="-514350">
              <a:buAutoNum type="alphaLcPeriod"/>
            </a:pPr>
            <a:r>
              <a:rPr lang="en-US" dirty="0" smtClean="0"/>
              <a:t>The input impedance is relatively low (10k</a:t>
            </a:r>
            <a:r>
              <a:rPr lang="el-GR" dirty="0" smtClean="0"/>
              <a:t>Ω</a:t>
            </a:r>
            <a:r>
              <a:rPr lang="en-US" dirty="0" smtClean="0"/>
              <a:t> in this case).</a:t>
            </a:r>
          </a:p>
          <a:p>
            <a:pPr marL="977773" lvl="1" indent="-514350">
              <a:buAutoNum type="alphaLcPeriod"/>
            </a:pPr>
            <a:r>
              <a:rPr lang="en-US" dirty="0" smtClean="0"/>
              <a:t>The circuit will not have crossover distortion issues.</a:t>
            </a:r>
          </a:p>
          <a:p>
            <a:pPr marL="977773" lvl="1" indent="-514350">
              <a:buAutoNum type="alphaLcPeriod"/>
            </a:pPr>
            <a:r>
              <a:rPr lang="en-US" dirty="0" smtClean="0"/>
              <a:t>Would have a low input impedance.</a:t>
            </a:r>
          </a:p>
          <a:p>
            <a:pPr marL="977773" lvl="1" indent="-514350">
              <a:buAutoNum type="alphaLcPeriod"/>
            </a:pPr>
            <a:r>
              <a:rPr lang="en-US" dirty="0" smtClean="0"/>
              <a:t>The output will be loaded by the feedback network (10k</a:t>
            </a:r>
            <a:r>
              <a:rPr lang="el-GR" dirty="0" smtClean="0"/>
              <a:t>Ω</a:t>
            </a:r>
            <a:r>
              <a:rPr lang="en-US" dirty="0" smtClean="0"/>
              <a:t> in this case).</a:t>
            </a:r>
          </a:p>
          <a:p>
            <a:pPr marL="977773" lvl="1" indent="-514350">
              <a:buAutoNum type="alphaLcPeriod"/>
            </a:pPr>
            <a:r>
              <a:rPr lang="en-US" dirty="0" smtClean="0"/>
              <a:t>All the statements apply to the inverting topology.</a:t>
            </a:r>
          </a:p>
          <a:p>
            <a:pPr marL="977773" lvl="1" indent="-514350">
              <a:buAutoNum type="alphaLcPeriod"/>
            </a:pPr>
            <a:r>
              <a:rPr lang="en-US" dirty="0" smtClean="0"/>
              <a:t>None of the statements apply to the inverting topology.</a:t>
            </a:r>
          </a:p>
          <a:p>
            <a:endParaRPr lang="en-US" dirty="0" smtClean="0"/>
          </a:p>
          <a:p>
            <a:r>
              <a:rPr lang="en-US" dirty="0" smtClean="0"/>
              <a:t>[click] In this case all the statements are correct so answer “f” is correct.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32</a:t>
            </a:fld>
            <a:endParaRPr lang="en-US"/>
          </a:p>
        </p:txBody>
      </p:sp>
    </p:spTree>
    <p:extLst>
      <p:ext uri="{BB962C8B-B14F-4D97-AF65-F5344CB8AC3E}">
        <p14:creationId xmlns:p14="http://schemas.microsoft.com/office/powerpoint/2010/main" val="1173086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2000" b="0" dirty="0" smtClean="0"/>
              <a:t>Now</a:t>
            </a:r>
            <a:r>
              <a:rPr lang="en-US" sz="2000" b="0" baseline="0" dirty="0" smtClean="0"/>
              <a:t> let’s pause and take some questions from the audience.</a:t>
            </a:r>
            <a:endParaRPr lang="en-US" sz="2000"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move on to discuss how instrumentation amplifiers interface with ADCs.</a:t>
            </a: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34</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An instrumentation amplifier, or INA,</a:t>
            </a:r>
            <a:r>
              <a:rPr lang="en-US" u="none" baseline="0" dirty="0" smtClean="0"/>
              <a:t> rejects the input signal’s common mode voltage, takes the differential signal and amplifies it by a gain, and level shifts the output using a reference pin.  </a:t>
            </a:r>
            <a:r>
              <a:rPr lang="en-US" baseline="0" dirty="0" smtClean="0"/>
              <a:t>Normally INAs are optimized for dc precision and low noise.  That is, the offset, offset drift, and bias current for the INA are usually low.  Also, INAs often have low bandwidth, as they are intended to amplify slow-moving sensor outputs.  Because the bandwidth is typically low, INAs are often not capable of directly driving a switched capacitor input SAR ADC at full sampling rate.  Generally, to get good performance when driving switched capacitor SAR with lower bandwidth devices, you will have to reduce the sampling rate.  On the other hand, you can drive the PGA input of high-voltage type SAR converters directly at full sampling rate because of the internal wide bandwidth ADC drive buffer.  Furthermore, many INAs are optimized for high voltage operation.  High voltage type SAR converters, like the one shown, are compatible with the INA output range.  </a:t>
            </a:r>
          </a:p>
          <a:p>
            <a:endParaRPr lang="en-US" baseline="0" dirty="0" smtClean="0"/>
          </a:p>
          <a:p>
            <a:r>
              <a:rPr lang="en-US" baseline="0" dirty="0" smtClean="0"/>
              <a:t>This example shows how gain scaling can be done for a typical INA + ADC example.  The input signal in this example is ±10mV.  The data converter has several ranges.  In this case we will choose +/-10V and scale the INA output to match the ADC input range.  The gain requirement can be calculated by taking the output range and dividing by the input range.  In this case the gain is 1000.  The gain for most INAs can be set with an external resistor and the equation for the gain relationship is given in the data sheet.  Using the equation from the INA826 data sheet we find the </a:t>
            </a:r>
            <a:r>
              <a:rPr lang="en-US" u="none" baseline="0" dirty="0" smtClean="0"/>
              <a:t>closest</a:t>
            </a:r>
            <a:r>
              <a:rPr lang="en-US" baseline="0" dirty="0" smtClean="0"/>
              <a:t> standard value resistor to be 49.9 ohms.  The INAs output relationship is given by the equation </a:t>
            </a:r>
            <a:r>
              <a:rPr lang="en-US" baseline="0" dirty="0" err="1" smtClean="0"/>
              <a:t>Vout</a:t>
            </a:r>
            <a:r>
              <a:rPr lang="en-US" baseline="0" dirty="0" smtClean="0"/>
              <a:t> = Gain*</a:t>
            </a:r>
            <a:r>
              <a:rPr lang="en-US" baseline="0" dirty="0" err="1" smtClean="0"/>
              <a:t>Vin+Vref</a:t>
            </a:r>
            <a:r>
              <a:rPr lang="en-US" baseline="0" dirty="0" smtClean="0"/>
              <a:t>.  In this case, the input and output are both symmetrical, so no offset shift is required.  Plugging the values into the equation for a 10mV full scale input signal, you can see that the output is 10V as expected.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35</a:t>
            </a:fld>
            <a:endParaRPr lang="en-US"/>
          </a:p>
        </p:txBody>
      </p:sp>
    </p:spTree>
    <p:extLst>
      <p:ext uri="{BB962C8B-B14F-4D97-AF65-F5344CB8AC3E}">
        <p14:creationId xmlns:p14="http://schemas.microsoft.com/office/powerpoint/2010/main" val="29108112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kern="1200" dirty="0" smtClean="0">
                <a:solidFill>
                  <a:schemeClr val="tx1"/>
                </a:solidFill>
                <a:effectLst/>
                <a:latin typeface="+mn-lt"/>
                <a:ea typeface="+mn-ea"/>
                <a:cs typeface="+mn-cs"/>
              </a:rPr>
              <a:t>In the last</a:t>
            </a:r>
            <a:r>
              <a:rPr lang="en-US" sz="1900" kern="1200" baseline="0" dirty="0" smtClean="0">
                <a:solidFill>
                  <a:schemeClr val="tx1"/>
                </a:solidFill>
                <a:effectLst/>
                <a:latin typeface="+mn-lt"/>
                <a:ea typeface="+mn-ea"/>
                <a:cs typeface="+mn-cs"/>
              </a:rPr>
              <a:t> part of this webinar</a:t>
            </a:r>
            <a:r>
              <a:rPr lang="en-US" sz="1900" kern="1200" dirty="0" smtClean="0">
                <a:solidFill>
                  <a:schemeClr val="tx1"/>
                </a:solidFill>
                <a:effectLst/>
                <a:latin typeface="+mn-lt"/>
                <a:ea typeface="+mn-ea"/>
                <a:cs typeface="+mn-cs"/>
              </a:rPr>
              <a:t> </a:t>
            </a:r>
            <a:r>
              <a:rPr lang="en-US" baseline="0" dirty="0" smtClean="0"/>
              <a:t>we looked at common mode and output swing limitations of op amps.  Instrumentation amplifiers are composed of multiple op amps.  This figure shows a common type of INA configuration.  Each amplifier inside the INA has it’s own input and output swing limitations.   These limitations combine into an overall common mode versus output swing limitation for the INA.  The output swing limitations are a function of the input common mode, the gain, the power </a:t>
            </a:r>
            <a:r>
              <a:rPr lang="en-US" u="none" baseline="0" dirty="0" smtClean="0"/>
              <a:t>supplies</a:t>
            </a:r>
            <a:r>
              <a:rPr lang="en-US" baseline="0" dirty="0" smtClean="0"/>
              <a:t>, and the reference input.  This relationship is complex and generally cannot be determined with a simple equation or data sheet parameter.  In some cases, a data sheet diagram graphing common mode versus output swing can be used to understand this limitation. </a:t>
            </a:r>
            <a:r>
              <a:rPr lang="en-US" u="sng" baseline="0" dirty="0" smtClean="0"/>
              <a:t> </a:t>
            </a:r>
            <a:endParaRPr lang="en-US" u="sng"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36</a:t>
            </a:fld>
            <a:endParaRPr lang="en-US"/>
          </a:p>
        </p:txBody>
      </p:sp>
    </p:spTree>
    <p:extLst>
      <p:ext uri="{BB962C8B-B14F-4D97-AF65-F5344CB8AC3E}">
        <p14:creationId xmlns:p14="http://schemas.microsoft.com/office/powerpoint/2010/main" val="1064653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are examples from the INA826 datasheet that graph the common mode versus output swing limitations.  A key point in these type of plots to understand is that the output voltage is equal to V</a:t>
            </a:r>
            <a:r>
              <a:rPr lang="en-US" baseline="-25000" dirty="0" smtClean="0"/>
              <a:t>DIF</a:t>
            </a:r>
            <a:r>
              <a:rPr lang="en-US" baseline="0" dirty="0" smtClean="0"/>
              <a:t> multiplied by the Gain.  One limitation of these plots is that </a:t>
            </a:r>
            <a:r>
              <a:rPr lang="en-US" baseline="0" smtClean="0"/>
              <a:t>they </a:t>
            </a:r>
            <a:r>
              <a:rPr lang="en-US" sz="1900" kern="1200" smtClean="0">
                <a:solidFill>
                  <a:schemeClr val="tx1"/>
                </a:solidFill>
                <a:effectLst/>
                <a:latin typeface="+mn-lt"/>
                <a:ea typeface="+mn-ea"/>
                <a:cs typeface="+mn-cs"/>
              </a:rPr>
              <a:t>are only valid under </a:t>
            </a:r>
            <a:r>
              <a:rPr lang="en-US" baseline="0" smtClean="0"/>
              <a:t>specific </a:t>
            </a:r>
            <a:r>
              <a:rPr lang="en-US" baseline="0" dirty="0" smtClean="0"/>
              <a:t>test conditions</a:t>
            </a:r>
            <a:r>
              <a:rPr lang="en-US" baseline="0" smtClean="0"/>
              <a:t>.  </a:t>
            </a:r>
            <a:r>
              <a:rPr lang="en-US" sz="1900" kern="1200" smtClean="0">
                <a:solidFill>
                  <a:schemeClr val="tx1"/>
                </a:solidFill>
                <a:effectLst/>
                <a:latin typeface="+mn-lt"/>
                <a:ea typeface="+mn-ea"/>
                <a:cs typeface="+mn-cs"/>
              </a:rPr>
              <a:t>For </a:t>
            </a:r>
            <a:r>
              <a:rPr lang="en-US" sz="1900" kern="1200" dirty="0" smtClean="0">
                <a:solidFill>
                  <a:schemeClr val="tx1"/>
                </a:solidFill>
                <a:effectLst/>
                <a:latin typeface="+mn-lt"/>
                <a:ea typeface="+mn-ea"/>
                <a:cs typeface="+mn-cs"/>
              </a:rPr>
              <a:t>example, the plot on the left shows the common mode range versus output voltage for a 5V supply, a gain equal to 1, and two specific reference levels.</a:t>
            </a:r>
            <a:r>
              <a:rPr lang="en-US" baseline="0" dirty="0" smtClean="0"/>
              <a:t>  On the next slide we will introduce a software tool that generates this kind of plot for any test condition.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37</a:t>
            </a:fld>
            <a:endParaRPr lang="en-US"/>
          </a:p>
        </p:txBody>
      </p:sp>
    </p:spTree>
    <p:extLst>
      <p:ext uri="{BB962C8B-B14F-4D97-AF65-F5344CB8AC3E}">
        <p14:creationId xmlns:p14="http://schemas.microsoft.com/office/powerpoint/2010/main" val="3419332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show a calculator tool that allows you</a:t>
            </a:r>
            <a:r>
              <a:rPr lang="en-US" baseline="0" dirty="0" smtClean="0"/>
              <a:t> to confirm that the instrumentation amplifier will have a linear output swing for your configuration.  First, select the amplifier.  Second, enter the supplies, gain, and reference voltage, and press the “create graph” button.  Third, enter the common mode voltage.  Notice that the graph has common mode voltage on the vertical axis and </a:t>
            </a:r>
            <a:r>
              <a:rPr lang="en-US" baseline="0" dirty="0" err="1" smtClean="0"/>
              <a:t>Vout</a:t>
            </a:r>
            <a:r>
              <a:rPr lang="en-US" baseline="0" dirty="0" smtClean="0"/>
              <a:t> on the horizontal axis.  The selected common mode voltage shows up as a green horizontal line.  The output swing limitations are the points where the green line intersects with the red and white plot.  The actual minimum and maximum output swing numbers are displayed at the output of the min and max amplifier symbols.  In this case, the output swing is -14.8V to +14.2V.  This proves that our design will not have an output swing limitation as the output should range from -10V to +10V.  It is highly recommended that you use this calculator after each INA design as output swing limitations are the most common problem in INA circuits.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38</a:t>
            </a:fld>
            <a:endParaRPr lang="en-US"/>
          </a:p>
        </p:txBody>
      </p:sp>
    </p:spTree>
    <p:extLst>
      <p:ext uri="{BB962C8B-B14F-4D97-AF65-F5344CB8AC3E}">
        <p14:creationId xmlns:p14="http://schemas.microsoft.com/office/powerpoint/2010/main" val="34193328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this slide, we find INA component values for a very similar problem to the last one we looked at.  The main difference is that the input signal of 1mV to 21mV is not symmetrical and we will have to apply an offset to translate the output to ±10V.  Looking at the </a:t>
            </a:r>
            <a:r>
              <a:rPr lang="en-US" u="none" baseline="0" dirty="0" smtClean="0"/>
              <a:t>calculations, the gain is </a:t>
            </a:r>
            <a:r>
              <a:rPr lang="en-US" baseline="0" dirty="0" smtClean="0"/>
              <a:t>calculated by taking the change in output over the change in input.  The gain set resistor is selected using the equation from the data sheet.  We rearrange the </a:t>
            </a:r>
            <a:r>
              <a:rPr lang="en-US" baseline="0" dirty="0" err="1" smtClean="0"/>
              <a:t>Vout</a:t>
            </a:r>
            <a:r>
              <a:rPr lang="en-US" baseline="0" dirty="0" smtClean="0"/>
              <a:t> equation to solve for </a:t>
            </a:r>
            <a:r>
              <a:rPr lang="en-US" baseline="0" dirty="0" err="1" smtClean="0"/>
              <a:t>Vref</a:t>
            </a:r>
            <a:r>
              <a:rPr lang="en-US" baseline="0" dirty="0" smtClean="0"/>
              <a:t>, and apply Vin = 1mV, </a:t>
            </a:r>
            <a:r>
              <a:rPr lang="en-US" baseline="0" dirty="0" err="1" smtClean="0"/>
              <a:t>Vout</a:t>
            </a:r>
            <a:r>
              <a:rPr lang="en-US" baseline="0" dirty="0" smtClean="0"/>
              <a:t> =-10V, and Gain = 1000.  The final result is that a reference voltage of -11V is </a:t>
            </a:r>
            <a:r>
              <a:rPr lang="en-US" u="none" baseline="0" dirty="0" smtClean="0"/>
              <a:t>required to shift the output to ±10V.  This -11V reference is generated using a voltage divider and an amplifier buffer.  It is very important to use a buffer because the input to the INA Ref pin is low impedance </a:t>
            </a:r>
            <a:r>
              <a:rPr lang="en-US" baseline="0" dirty="0" smtClean="0"/>
              <a:t>and errors will occur if you directly connect the voltage divider to the Ref input.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39</a:t>
            </a:fld>
            <a:endParaRPr lang="en-US"/>
          </a:p>
        </p:txBody>
      </p:sp>
    </p:spTree>
    <p:extLst>
      <p:ext uri="{BB962C8B-B14F-4D97-AF65-F5344CB8AC3E}">
        <p14:creationId xmlns:p14="http://schemas.microsoft.com/office/powerpoint/2010/main" val="3011290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a:t>
            </a:r>
            <a:r>
              <a:rPr lang="en-US" u="none" dirty="0" smtClean="0">
                <a:solidFill>
                  <a:srgbClr val="00B050"/>
                </a:solidFill>
              </a:rPr>
              <a:t>two</a:t>
            </a:r>
            <a:r>
              <a:rPr lang="en-US" dirty="0" smtClean="0"/>
              <a:t> very common input configurations for</a:t>
            </a:r>
            <a:r>
              <a:rPr lang="en-US" baseline="0" dirty="0" smtClean="0"/>
              <a:t> SAR data converters: single-ended and pseudo-differential.  The single-ended input measures an input signal with respect to ground. In the case shown, the input is applied to “AIN_P” and “AIN_M” is a ground sense. Sometimes the ground sense is internally connected and only one input pin will be available.  Note that the ground sense has a very limited range.  Typically, the ground sense can be at ±100 mV.  The graph at the bottom shows how the input is calculated relative to the ground sense.  So, if there is a small error signal on the ground pin, it will be corrected for.  </a:t>
            </a:r>
          </a:p>
          <a:p>
            <a:endParaRPr lang="en-US" baseline="0" dirty="0" smtClean="0"/>
          </a:p>
          <a:p>
            <a:r>
              <a:rPr lang="en-US" baseline="0" dirty="0" smtClean="0"/>
              <a:t>The pseudo-differential input measures the input signal with respect to one half of the full scale range.  In the example shown the full scale range is 3V, so the negative input will be connected to half the full scale range or 1.5V ± 100 mV.  The voltage connected to the negative input needs to be accurate because the specifications typically allow only ±100 mV of error.  The positive input can swing above and below the negative input, producing a positive and negative differential input.  In this example, when AIN_P is at 3 V, the differential input is 3V minus 1.5V which equals 1.5V.  On the other hand, when AIN_P is at 0V, the differential input is 0V minus 1.5V which equals -1.5V.  Thus, for pseudo-differential devices the output code will be a signed binary number because the differential input can be either positive or negative.  </a:t>
            </a:r>
            <a:r>
              <a:rPr lang="en-US" u="none" baseline="0" dirty="0" smtClean="0"/>
              <a:t>Whereas, </a:t>
            </a:r>
            <a:r>
              <a:rPr lang="en-US" baseline="0" dirty="0" smtClean="0"/>
              <a:t>for single ended devices the output code will be an unsigned binary number because the differential input is always positive.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a:t>
            </a:fld>
            <a:endParaRPr lang="en-US"/>
          </a:p>
        </p:txBody>
      </p:sp>
    </p:spTree>
    <p:extLst>
      <p:ext uri="{BB962C8B-B14F-4D97-AF65-F5344CB8AC3E}">
        <p14:creationId xmlns:p14="http://schemas.microsoft.com/office/powerpoint/2010/main" val="18712470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we show an example of a circuit that violates the common mode limitations.  The goal for this circuit is to translate a 0V to 10mV input signal to a 0V to 10V output signal.  The application is a high-side current shunt monitor where the common mode voltage is very close to 12V.  After inputting the supply voltages, gain, and reference voltage to the software tool, it creates the red and white common mode versus output plot shown.  Adjusting the common mode to 12V shows that the common mode is limited to ±6.4V.  Therefore, we cannot get 0 to 10V in this case so a different amplifier or configuration will be required.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40</a:t>
            </a:fld>
            <a:endParaRPr lang="en-US"/>
          </a:p>
        </p:txBody>
      </p:sp>
    </p:spTree>
    <p:extLst>
      <p:ext uri="{BB962C8B-B14F-4D97-AF65-F5344CB8AC3E}">
        <p14:creationId xmlns:p14="http://schemas.microsoft.com/office/powerpoint/2010/main" val="20019618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 to this</a:t>
            </a:r>
            <a:r>
              <a:rPr lang="en-US" baseline="0" dirty="0" smtClean="0"/>
              <a:t> point we have shown the INA connected to a </a:t>
            </a:r>
            <a:r>
              <a:rPr lang="en-US" u="none" baseline="0" dirty="0" smtClean="0"/>
              <a:t>high-voltage SAR input </a:t>
            </a:r>
            <a:r>
              <a:rPr lang="en-US" baseline="0" dirty="0" smtClean="0"/>
              <a:t>with an internal high-speed buffer.  These types of SAR converters are good for this type of application because instrumentation amplifiers are often limited in bandwidth.  However, there may be cases where it is desirable to use a low bandwidth INA to drive a switched capacitor SAR at full data rate.  For example, the cost or accuracy of the switched capacitor input device may be an advantage.  In these cases, the low bandwidth INA needs to be followed by a wide bandwidth buffer amplifier.  The buffer is required to allow for internal settling of the sample and hold capacitor.  In a future webinar, we will discuss how to properly select the buffer amplifier, and external RC charge bucket filter to optimize settling.</a:t>
            </a:r>
          </a:p>
          <a:p>
            <a:endParaRPr lang="en-US" baseline="0" dirty="0" smtClean="0"/>
          </a:p>
          <a:p>
            <a:pPr marL="0" marR="0" indent="0" algn="l" defTabSz="1463040" rtl="0" eaLnBrk="1" fontAlgn="auto" latinLnBrk="0" hangingPunct="1">
              <a:lnSpc>
                <a:spcPct val="100000"/>
              </a:lnSpc>
              <a:spcBef>
                <a:spcPts val="0"/>
              </a:spcBef>
              <a:spcAft>
                <a:spcPts val="0"/>
              </a:spcAft>
              <a:buClrTx/>
              <a:buSzTx/>
              <a:buFontTx/>
              <a:buNone/>
              <a:tabLst/>
              <a:defRPr/>
            </a:pPr>
            <a:r>
              <a:rPr lang="en-US" baseline="0" dirty="0" smtClean="0"/>
              <a:t>Notice that the INA uses ±15V supplies.  The gain of the INA is selected so that under normal circumstances its output will be 0V to 5V.  However, it’s possible that under some circumstances, such as a sensor fault, the output of the INA may go to the +15V or -15V power supply rail.  Since the OPA320 has a 5V supply, it can be damages by voltages above 5V or below ground.  Thus it is important to put a current limiting resistor between the INA and op amp.  In this example, we use a 10k ohm resistor.  This resistor is also used with the 1nF capacitor to create a 11.5kHz antialiasing filter.  The selection of the components and details on the operation of this circuit are can be found in the “cookbook” document using this link </a:t>
            </a:r>
            <a:r>
              <a:rPr lang="en-US" dirty="0" smtClean="0">
                <a:hlinkClick r:id="rId3"/>
              </a:rPr>
              <a:t>http://www.ti.com/lit/an/sbaa245/sbaa277.pdf</a:t>
            </a:r>
            <a:endParaRPr lang="en-US"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41</a:t>
            </a:fld>
            <a:endParaRPr lang="en-US"/>
          </a:p>
        </p:txBody>
      </p:sp>
    </p:spTree>
    <p:extLst>
      <p:ext uri="{BB962C8B-B14F-4D97-AF65-F5344CB8AC3E}">
        <p14:creationId xmlns:p14="http://schemas.microsoft.com/office/powerpoint/2010/main" val="2972883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1800" dirty="0" smtClean="0">
                <a:solidFill>
                  <a:srgbClr val="DE0000"/>
                </a:solidFill>
              </a:rPr>
              <a:t>That concludes part 3. </a:t>
            </a:r>
            <a:r>
              <a:rPr lang="en-US" sz="1800" b="0" dirty="0" smtClean="0"/>
              <a:t>Now</a:t>
            </a:r>
            <a:r>
              <a:rPr lang="en-US" sz="1800" b="0" baseline="0" dirty="0" smtClean="0"/>
              <a:t> let’s pause and take some questions from the audience.</a:t>
            </a:r>
            <a:endParaRPr lang="en-US" sz="1800"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move on to discuss the fully differential amplifier.</a:t>
            </a: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43</a:t>
            </a:fld>
            <a:endParaRPr lang="en-US"/>
          </a:p>
        </p:txBody>
      </p:sp>
    </p:spTree>
    <p:extLst>
      <p:ext uri="{BB962C8B-B14F-4D97-AF65-F5344CB8AC3E}">
        <p14:creationId xmlns:p14="http://schemas.microsoft.com/office/powerpoint/2010/main" val="42566215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we introduce the fully differential amplifier, or FDA.  An FDA is similar to a voltage feedback op amp with some key differences.   Both the FDA and op amp have differential inputs but the FDA has a differential output (</a:t>
            </a:r>
            <a:r>
              <a:rPr lang="en-US" baseline="0" dirty="0" err="1" smtClean="0"/>
              <a:t>Vout</a:t>
            </a:r>
            <a:r>
              <a:rPr lang="en-US" baseline="0" dirty="0" smtClean="0"/>
              <a:t>+ and </a:t>
            </a:r>
            <a:r>
              <a:rPr lang="en-US" baseline="0" dirty="0" err="1" smtClean="0"/>
              <a:t>Vout</a:t>
            </a:r>
            <a:r>
              <a:rPr lang="en-US" baseline="0" dirty="0" smtClean="0"/>
              <a:t>-).  Furthermore, </a:t>
            </a:r>
            <a:r>
              <a:rPr lang="en-US" u="none" baseline="0" dirty="0" smtClean="0"/>
              <a:t>the FDA has an input pin (V</a:t>
            </a:r>
            <a:r>
              <a:rPr lang="en-US" u="none" baseline="-25000" dirty="0" smtClean="0"/>
              <a:t>OCM</a:t>
            </a:r>
            <a:r>
              <a:rPr lang="en-US" u="none" baseline="0" dirty="0" smtClean="0"/>
              <a:t>) that </a:t>
            </a:r>
            <a:r>
              <a:rPr lang="en-US" baseline="0" dirty="0" smtClean="0"/>
              <a:t>controls the common mode of the output signal.  Also, the op amp has a single feedback path where as the FDA has two feedback paths.  Since the FDA has two outputs, the dynamic range is twice as wide as an amplifier with the same power supplies.  Finally, the FDA has the benefit of canceling most even order </a:t>
            </a:r>
            <a:r>
              <a:rPr lang="en-US" sz="1900" kern="1200" dirty="0" smtClean="0">
                <a:solidFill>
                  <a:schemeClr val="tx1"/>
                </a:solidFill>
                <a:effectLst/>
                <a:latin typeface="+mn-lt"/>
                <a:ea typeface="+mn-ea"/>
                <a:cs typeface="+mn-cs"/>
              </a:rPr>
              <a:t>harmonics and thereby reducing distortion.  </a:t>
            </a:r>
            <a:r>
              <a:rPr lang="en-US" baseline="0" dirty="0" smtClean="0"/>
              <a:t>Because many data converters have fully differential inputs, FDAs are a natural choice as an input driver.  Let’s take a closer look at an FDA application example.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44</a:t>
            </a:fld>
            <a:endParaRPr lang="en-US"/>
          </a:p>
        </p:txBody>
      </p:sp>
    </p:spTree>
    <p:extLst>
      <p:ext uri="{BB962C8B-B14F-4D97-AF65-F5344CB8AC3E}">
        <p14:creationId xmlns:p14="http://schemas.microsoft.com/office/powerpoint/2010/main" val="22046654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a basic FDA amplifier design.  Notice the two feedback paths.  The differential gain is calculated to be RFx/</a:t>
            </a:r>
            <a:r>
              <a:rPr lang="en-US" baseline="0" dirty="0" err="1" smtClean="0"/>
              <a:t>RGx</a:t>
            </a:r>
            <a:r>
              <a:rPr lang="en-US" baseline="0" dirty="0" smtClean="0"/>
              <a:t>, which in this example is a gain of one.  The differential input is measured from the positive input to the negative input, which in this example, is 2V – 1V or 1V differential.  The output common mode voltage is set by the </a:t>
            </a:r>
            <a:r>
              <a:rPr lang="en-US" baseline="0" dirty="0" err="1" smtClean="0"/>
              <a:t>Vocm</a:t>
            </a:r>
            <a:r>
              <a:rPr lang="en-US" baseline="0" dirty="0" smtClean="0"/>
              <a:t> pin which is 2.5V in this case.  The differential output is equal to the differential input multiplied by the gain, so in this case the output is 1V times a gain of one.  However, the output signals are shifted to force the common mode to match the </a:t>
            </a:r>
            <a:r>
              <a:rPr lang="en-US" baseline="0" dirty="0" err="1" smtClean="0"/>
              <a:t>Vocm</a:t>
            </a:r>
            <a:r>
              <a:rPr lang="en-US" baseline="0" dirty="0" smtClean="0"/>
              <a:t> pin setting.  The voltage on the positive output is equal to the common mode voltage plus half the differential output voltage.  The voltage on the negative output is equal to the common mode voltage minus half the differential output voltage.  Now let’s take a closer look inside the FDA.</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45</a:t>
            </a:fld>
            <a:endParaRPr lang="en-US"/>
          </a:p>
        </p:txBody>
      </p:sp>
    </p:spTree>
    <p:extLst>
      <p:ext uri="{BB962C8B-B14F-4D97-AF65-F5344CB8AC3E}">
        <p14:creationId xmlns:p14="http://schemas.microsoft.com/office/powerpoint/2010/main" val="30957314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slide shows some detail on the internal circuitry of a typical FDA, the THS4551.</a:t>
            </a:r>
          </a:p>
          <a:p>
            <a:endParaRPr lang="en-US" baseline="0" dirty="0" smtClean="0"/>
          </a:p>
          <a:p>
            <a:r>
              <a:rPr lang="en-US" baseline="0" dirty="0" smtClean="0"/>
              <a:t>At the core of the device is an integrated, differential, high open-loop gain, forward-path amplifier as shown here.</a:t>
            </a:r>
          </a:p>
          <a:p>
            <a:endParaRPr lang="en-US" b="0" baseline="0" dirty="0" smtClean="0"/>
          </a:p>
          <a:p>
            <a:r>
              <a:rPr lang="en-US" b="0" baseline="0" dirty="0" smtClean="0"/>
              <a:t>Also, integral to the design is a secondary, error amplifier that controls the FDA’s output common-mode voltage. The error amplifier is typically a wide-bandwidth, low-noise, single-ended op-amp that </a:t>
            </a:r>
            <a:r>
              <a:rPr lang="en-US" sz="1900" b="0" kern="1200" dirty="0" smtClean="0">
                <a:solidFill>
                  <a:schemeClr val="tx1"/>
                </a:solidFill>
                <a:effectLst/>
                <a:latin typeface="+mn-lt"/>
                <a:ea typeface="+mn-ea"/>
                <a:cs typeface="+mn-cs"/>
              </a:rPr>
              <a:t>detects the common mode signal and generates an error signal that forces the output common mode voltage to be equal to </a:t>
            </a:r>
            <a:r>
              <a:rPr lang="en-US" sz="1900" b="0" kern="1200" dirty="0" err="1" smtClean="0">
                <a:solidFill>
                  <a:schemeClr val="tx1"/>
                </a:solidFill>
                <a:effectLst/>
                <a:latin typeface="+mn-lt"/>
                <a:ea typeface="+mn-ea"/>
                <a:cs typeface="+mn-cs"/>
              </a:rPr>
              <a:t>Vocm</a:t>
            </a:r>
            <a:r>
              <a:rPr lang="en-US" sz="1900" b="0" kern="1200" dirty="0" smtClean="0">
                <a:solidFill>
                  <a:schemeClr val="tx1"/>
                </a:solidFill>
                <a:effectLst/>
                <a:latin typeface="+mn-lt"/>
                <a:ea typeface="+mn-ea"/>
                <a:cs typeface="+mn-cs"/>
              </a:rPr>
              <a:t>.   </a:t>
            </a:r>
            <a:r>
              <a:rPr lang="en-US" b="0" baseline="0" dirty="0" smtClean="0"/>
              <a:t>The </a:t>
            </a:r>
            <a:r>
              <a:rPr lang="en-US" baseline="0" dirty="0" smtClean="0"/>
              <a:t>integrated 5.2 </a:t>
            </a:r>
            <a:r>
              <a:rPr lang="en-US" baseline="0" dirty="0" err="1" smtClean="0"/>
              <a:t>kOhm</a:t>
            </a:r>
            <a:r>
              <a:rPr lang="en-US" baseline="0" dirty="0" smtClean="0"/>
              <a:t> resistors shown, detect the feedforward amplifier’s average output voltage, or in other words its common-mode voltage. It then compares this average voltage against the dc voltage at its noninverting pin and adjusts its output voltage which subsequently feeds into an internal bias node of the feedforward amplifier. Remember an op-amp in a negative feedback loop ideally </a:t>
            </a:r>
            <a:r>
              <a:rPr lang="en-US" sz="1900" kern="1200" dirty="0" smtClean="0">
                <a:solidFill>
                  <a:schemeClr val="tx1"/>
                </a:solidFill>
                <a:effectLst/>
                <a:latin typeface="+mn-lt"/>
                <a:ea typeface="+mn-ea"/>
                <a:cs typeface="+mn-cs"/>
              </a:rPr>
              <a:t>has the same voltage at its inverting input and its noninverting input</a:t>
            </a:r>
            <a:r>
              <a:rPr lang="en-US" baseline="0" dirty="0" smtClean="0"/>
              <a:t>. The negative feedback of the error amplifier therefore acts as a servo loop adjusting the internal bias node of the feedforward amplifier until the voltage at its inverting input is equal to VOCM.</a:t>
            </a:r>
          </a:p>
          <a:p>
            <a:endParaRPr lang="en-US" baseline="0" dirty="0" smtClean="0"/>
          </a:p>
          <a:p>
            <a:r>
              <a:rPr lang="en-US" baseline="0" dirty="0" smtClean="0"/>
              <a:t>When the VOCM pin is left floating, the voltage at the error amplifier’s noninverting input defaults to mid-supply because of the internal resistor divider between the amplifier supplies. If the VOCM pin is left floating, a capacitor should be connected externally from the VOCM pin to GND to reduce the high-frequency thermal noise contribution from the 300 </a:t>
            </a:r>
            <a:r>
              <a:rPr lang="en-US" baseline="0" dirty="0" err="1" smtClean="0"/>
              <a:t>kOhm</a:t>
            </a:r>
            <a:r>
              <a:rPr lang="en-US" baseline="0" dirty="0" smtClean="0"/>
              <a:t> resistors.  For applications that require an output common-mode that is different from mid-supply, you can drive the VOCM pin externally with a low output impedance dc source, usually an amplifier connected to a reference voltage.  Note that for many SAR applications it is necessary to drive the </a:t>
            </a:r>
            <a:r>
              <a:rPr lang="en-US" baseline="0" dirty="0" err="1" smtClean="0"/>
              <a:t>Vocm</a:t>
            </a:r>
            <a:r>
              <a:rPr lang="en-US" baseline="0" dirty="0" smtClean="0"/>
              <a:t> pin because the common mode requirement may be tight. </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gives some insight into the impact that using a</a:t>
            </a:r>
            <a:r>
              <a:rPr lang="en-US" baseline="0" dirty="0" smtClean="0"/>
              <a:t>n FDA device has on distortion.  Assume for a moment that the input signal has no or a minimal amount of distortion components.  Any distortion introduced by the FDA is due to nonlinearity in its transfer function.  It’s important to understand that these nonlinearities are generally very small and for many applications may be negligible.  Nevertheless, these nonlinearities do exist and can be modeled as a polynomial.  At the top of the slide, we show the output function as a polynomial for the non-inverting output and at the bottom of the slide we show it for the inverting output.  For these functions, “x” is the differential input signal.  Notice that for the bottom signal, the polarity of the differential input is negative because it is inverted by the amplifier.  The negative sign on the </a:t>
            </a:r>
            <a:r>
              <a:rPr lang="en-US" baseline="0" dirty="0" err="1" smtClean="0"/>
              <a:t>Vdif</a:t>
            </a:r>
            <a:r>
              <a:rPr lang="en-US" baseline="0" dirty="0" smtClean="0"/>
              <a:t> signal cancels out for even harmonics like x-squared and x to the 4</a:t>
            </a:r>
            <a:r>
              <a:rPr lang="en-US" baseline="30000" dirty="0" smtClean="0"/>
              <a:t>th</a:t>
            </a:r>
            <a:r>
              <a:rPr lang="en-US" baseline="0" dirty="0" smtClean="0"/>
              <a:t> power, whereas the negative sign is not affected for odd harmonics x-cubed and x to the fifth power.  The differential output subtracts the inverting signal from the non-inverting signal.  Assuming that the polynomial coefficients for both paths are equal, the even terms will cancel out and only odd harmonics will remain.  So, FDA devices will not generate even order harmonics as long as the inverting and non-inverting paths are properly balanced and have equivalent nonlinearities.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47</a:t>
            </a:fld>
            <a:endParaRPr lang="en-US"/>
          </a:p>
        </p:txBody>
      </p:sp>
    </p:spTree>
    <p:extLst>
      <p:ext uri="{BB962C8B-B14F-4D97-AF65-F5344CB8AC3E}">
        <p14:creationId xmlns:p14="http://schemas.microsoft.com/office/powerpoint/2010/main" val="2031471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add to the discussion</a:t>
            </a:r>
            <a:r>
              <a:rPr lang="en-US" baseline="0" dirty="0" smtClean="0"/>
              <a:t> from the previous slide, any distortion components in the input signal will be directly passed to the output.  The point here is that the FDA will not add to the even order harmonics, but any distortion components on the input will still be passed to the output.  Sometimes engineers mistakenly believe that even order harmonics applied to the input of the FDA will be canceled by the FDA but this is not the case.  Another important point is that the feedback resistors in the FDA must be well-matched in order to minimize distortion.  Using 0.1% 20ppm/°C metal film resistors will be sufficient for most low distortion designs.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48</a:t>
            </a:fld>
            <a:endParaRPr lang="en-US"/>
          </a:p>
        </p:txBody>
      </p:sp>
    </p:spTree>
    <p:extLst>
      <p:ext uri="{BB962C8B-B14F-4D97-AF65-F5344CB8AC3E}">
        <p14:creationId xmlns:p14="http://schemas.microsoft.com/office/powerpoint/2010/main" val="2031471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a:t>
            </a:r>
            <a:r>
              <a:rPr lang="en-US" baseline="0" dirty="0" smtClean="0"/>
              <a:t>precision data converters have fully differential inputs.  However, many applications produce single ended signals.  The single ended signal can be converted to a fully signal with the circuit shown.  In this example the single ended </a:t>
            </a:r>
            <a:r>
              <a:rPr lang="en-US" b="0" baseline="0" dirty="0" smtClean="0"/>
              <a:t>signal is unipolar, meaning that the signal is always positive.  In this example the input is 0V to 5V, and the output is ±5V with a common mode of 2.5V.  In general, the data converter’s input common mode requirement is equal to half the reference. </a:t>
            </a:r>
            <a:r>
              <a:rPr lang="en-US" sz="1900" b="0" kern="1200" dirty="0" smtClean="0">
                <a:solidFill>
                  <a:schemeClr val="tx1"/>
                </a:solidFill>
                <a:effectLst/>
                <a:latin typeface="+mn-lt"/>
                <a:ea typeface="+mn-ea"/>
                <a:cs typeface="+mn-cs"/>
              </a:rPr>
              <a:t>A voltage divider connected to the reference voltage </a:t>
            </a:r>
            <a:r>
              <a:rPr lang="en-US" sz="1900" b="0" kern="1200" dirty="0" err="1" smtClean="0">
                <a:solidFill>
                  <a:schemeClr val="tx1"/>
                </a:solidFill>
                <a:effectLst/>
                <a:latin typeface="+mn-lt"/>
                <a:ea typeface="+mn-ea"/>
                <a:cs typeface="+mn-cs"/>
              </a:rPr>
              <a:t>Vref</a:t>
            </a:r>
            <a:r>
              <a:rPr lang="en-US" sz="1900" b="0" kern="1200" dirty="0" smtClean="0">
                <a:solidFill>
                  <a:schemeClr val="tx1"/>
                </a:solidFill>
                <a:effectLst/>
                <a:latin typeface="+mn-lt"/>
                <a:ea typeface="+mn-ea"/>
                <a:cs typeface="+mn-cs"/>
              </a:rPr>
              <a:t> </a:t>
            </a:r>
            <a:r>
              <a:rPr lang="en-US" b="0" baseline="0" dirty="0" smtClean="0"/>
              <a:t>is used to generate the common mode signal.  The high bandwidth buffer U3 prevents loading of the divider.  It is important to use a wide bandwidth buffer because the switched capacitor SAR charge kickback </a:t>
            </a:r>
            <a:r>
              <a:rPr lang="en-US" baseline="0" dirty="0" smtClean="0"/>
              <a:t>will feed through the FDA’s feedback network and into the amplifier’s output.  For the same reason, the input signal buffer U2 will need to be a wide bandwidth amplifier.  The specific bandwidth requirement for the amplifier will be discussed later in detail.  However, a quick rule of thumb is that the unity gain bandwidth should be greater than five divided by the acquisition time.</a:t>
            </a:r>
          </a:p>
          <a:p>
            <a:endParaRPr lang="en-US" baseline="0" dirty="0" smtClean="0"/>
          </a:p>
          <a:p>
            <a:r>
              <a:rPr lang="en-US" baseline="0" dirty="0" smtClean="0"/>
              <a:t>Some example signals are shown on the left side of the slide.  The input is shown at the top in brown.  Notice that the input is unipolar and ranges from 0V to 5V.  The outputs are shown below in red </a:t>
            </a:r>
            <a:r>
              <a:rPr lang="en-US" u="sng" baseline="0" dirty="0" smtClean="0"/>
              <a:t>and</a:t>
            </a:r>
            <a:r>
              <a:rPr lang="en-US" baseline="0" dirty="0" smtClean="0"/>
              <a:t> blue.  The output range is </a:t>
            </a:r>
            <a:r>
              <a:rPr lang="en-US" u="none" baseline="0" dirty="0" smtClean="0"/>
              <a:t>±5V.  </a:t>
            </a:r>
            <a:r>
              <a:rPr lang="en-US" baseline="0" dirty="0" smtClean="0"/>
              <a:t>Notice that the two output signals are symmetrical about the common mode voltage which is a constant 2.5V in this example.  The FDA </a:t>
            </a:r>
            <a:r>
              <a:rPr lang="en-US" baseline="0" dirty="0" err="1" smtClean="0"/>
              <a:t>Vocm</a:t>
            </a:r>
            <a:r>
              <a:rPr lang="en-US" baseline="0" dirty="0" smtClean="0"/>
              <a:t> voltage sets the common mode signal.  The common mode control is critical because most fully differential SAR data converter specifications require the common mode to be at a constant voltage equal to half the reference voltage.</a:t>
            </a:r>
          </a:p>
          <a:p>
            <a:endParaRPr lang="en-US" baseline="0" dirty="0" smtClean="0"/>
          </a:p>
          <a:p>
            <a:r>
              <a:rPr lang="en-US" baseline="0" dirty="0" smtClean="0"/>
              <a:t>The input output relationship equations are given in the red box.  These equation are used for an example input of 3.75V.  Stepping through the math, the inverting and non-inverting output voltage is computed as well as the differential output.</a:t>
            </a:r>
          </a:p>
        </p:txBody>
      </p:sp>
      <p:sp>
        <p:nvSpPr>
          <p:cNvPr id="4" name="Slide Number Placeholder 3"/>
          <p:cNvSpPr>
            <a:spLocks noGrp="1"/>
          </p:cNvSpPr>
          <p:nvPr>
            <p:ph type="sldNum" sz="quarter" idx="10"/>
          </p:nvPr>
        </p:nvSpPr>
        <p:spPr/>
        <p:txBody>
          <a:bodyPr/>
          <a:lstStyle/>
          <a:p>
            <a:fld id="{7941C228-45F2-4BE7-8DD1-C2994D3BBA8A}" type="slidenum">
              <a:rPr lang="en-US" smtClean="0"/>
              <a:pPr/>
              <a:t>49</a:t>
            </a:fld>
            <a:endParaRPr lang="en-US"/>
          </a:p>
        </p:txBody>
      </p:sp>
    </p:spTree>
    <p:extLst>
      <p:ext uri="{BB962C8B-B14F-4D97-AF65-F5344CB8AC3E}">
        <p14:creationId xmlns:p14="http://schemas.microsoft.com/office/powerpoint/2010/main" val="3529320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next two </a:t>
            </a:r>
            <a:r>
              <a:rPr lang="en-US" u="none" baseline="0" dirty="0" smtClean="0"/>
              <a:t>ADC</a:t>
            </a:r>
            <a:r>
              <a:rPr lang="en-US" baseline="0" dirty="0" smtClean="0"/>
              <a:t> input types use differential input signals.  Before discussing these types let’s briefly discuss differential signals.  The differential input voltage is calculated using the equation </a:t>
            </a:r>
            <a:r>
              <a:rPr lang="en-US" baseline="0" dirty="0" err="1" smtClean="0"/>
              <a:t>Vdif</a:t>
            </a:r>
            <a:r>
              <a:rPr lang="en-US" baseline="0" dirty="0" smtClean="0"/>
              <a:t> is equal to AIN_P minus AIN_M.  So, for example, if AIN_P is 5V and AIN_M is 0V, then the differential input voltage is </a:t>
            </a:r>
            <a:r>
              <a:rPr lang="en-US" u="none" baseline="0" dirty="0" smtClean="0"/>
              <a:t>5V </a:t>
            </a:r>
            <a:r>
              <a:rPr lang="en-US" baseline="0" dirty="0" smtClean="0"/>
              <a:t>minus </a:t>
            </a:r>
            <a:r>
              <a:rPr lang="en-US" u="none" baseline="0" dirty="0" smtClean="0"/>
              <a:t>0V </a:t>
            </a:r>
            <a:r>
              <a:rPr lang="en-US" baseline="0" dirty="0" smtClean="0"/>
              <a:t>or positive 5V differential.  On the other hand, if AINP = 0V and AIN_M =5V, then the differential voltage is 0V minus 5V or negative 5V differential.  Even though the input range of each input is 0 to 5V, the differential input range is ±5V.  In general, the differential input will be double the input range of each input.</a:t>
            </a:r>
          </a:p>
          <a:p>
            <a:endParaRPr lang="en-US" baseline="0" dirty="0" smtClean="0"/>
          </a:p>
          <a:p>
            <a:r>
              <a:rPr lang="en-US" baseline="0" dirty="0" smtClean="0"/>
              <a:t>Another important concept for this type of signal is the common mode voltage.  Common mode voltage is defined as the average voltage applied to both inputs.  To calculate common mode voltage simply add the voltage on each input and divide by two.  We will see that the common mode voltage range limitation is an important specification for data converters.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5</a:t>
            </a:fld>
            <a:endParaRPr lang="en-US"/>
          </a:p>
        </p:txBody>
      </p:sp>
    </p:spTree>
    <p:extLst>
      <p:ext uri="{BB962C8B-B14F-4D97-AF65-F5344CB8AC3E}">
        <p14:creationId xmlns:p14="http://schemas.microsoft.com/office/powerpoint/2010/main" val="37055315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circuit is almost</a:t>
            </a:r>
            <a:r>
              <a:rPr lang="en-US" baseline="0" dirty="0" smtClean="0"/>
              <a:t> identical to the one on the previous slide.  The difference is that this one translates a bipolar single ended input to a fully differential signal whereas the previous circuit converts a unipolar single ended signal to fully differential.  From a hardware perspective, the only difference is the inverting input of the FDA.  This circuit grounds Rg1 whereas the previous circuit connected that resistor to half of the reference voltage.  Looking at the input signal, shown in brown, you can see that it is a bipolar ±2.5V signal.  The output signal is a ±5V fully differential signal with common mode set to half the reference.  Notice that the red signal on AIN_P matches the input signal and the blue signal is the inversion of the input signal.  These two signals are symmetrical about the common mode.  The equations for this circuit are shown at the right as well as an example for an input voltage of 3.75V.</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50</a:t>
            </a:fld>
            <a:endParaRPr lang="en-US"/>
          </a:p>
        </p:txBody>
      </p:sp>
    </p:spTree>
    <p:extLst>
      <p:ext uri="{BB962C8B-B14F-4D97-AF65-F5344CB8AC3E}">
        <p14:creationId xmlns:p14="http://schemas.microsoft.com/office/powerpoint/2010/main" val="18669959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A</a:t>
            </a:r>
            <a:r>
              <a:rPr lang="en-US" baseline="0" dirty="0" smtClean="0"/>
              <a:t> minor modification in t</a:t>
            </a:r>
            <a:r>
              <a:rPr lang="en-US" dirty="0" smtClean="0"/>
              <a:t>he single ended to differential circuits</a:t>
            </a:r>
            <a:r>
              <a:rPr lang="en-US" baseline="0" dirty="0" smtClean="0"/>
              <a:t> can improve the linear output swing.  In this case, the resistor divider is modified is to increase the common mode output by 0.1V.  In this example, </a:t>
            </a:r>
            <a:r>
              <a:rPr lang="en-US" baseline="0" dirty="0" err="1" smtClean="0"/>
              <a:t>Vocm</a:t>
            </a:r>
            <a:r>
              <a:rPr lang="en-US" baseline="0" dirty="0" smtClean="0"/>
              <a:t> was increased from 2.5V to 2.6V.  This will have the effect of shifting the output signals above ground by 0.1V to avoid negative output swing limitations.  It is important to realize that the input common mode specification only allows for a ±0.1V variation from the typical value, so you cannot shift the common mode more than 0.1V without violating the spec. Another approach to improving the negative swing to the rail would be to use a small negative supply of -0.2V.  The LM7705 charge pump is one way to generate this negative supply.  The output swing for the positive supply can be improved by simply increasing the supply to 5.4V.  The waveforms at the right show how the output signal is shifted above ground to avoid the negative rail limitations.  For this example, the THS4521 FDA specifications are listed.  The “output swing low” or swing to the negative rail is 0.15V worst case.  So the 0.1V shift in this example doesn’t allow for a full scale range linear output swing since the output only swings down to 0.1V.  Nevertheless, it does improve the linear range by 0.1V.  For the positive swing limitation, the supply is 5.4V so the output swing is calculated by subtracting 0.3V from the supply, which is 5.1V.  So, the desired output swing is not limited for the positive rail.</a:t>
            </a:r>
          </a:p>
        </p:txBody>
      </p:sp>
      <p:sp>
        <p:nvSpPr>
          <p:cNvPr id="4" name="Slide Number Placeholder 3"/>
          <p:cNvSpPr>
            <a:spLocks noGrp="1"/>
          </p:cNvSpPr>
          <p:nvPr>
            <p:ph type="sldNum" sz="quarter" idx="10"/>
          </p:nvPr>
        </p:nvSpPr>
        <p:spPr/>
        <p:txBody>
          <a:bodyPr/>
          <a:lstStyle/>
          <a:p>
            <a:fld id="{7941C228-45F2-4BE7-8DD1-C2994D3BBA8A}" type="slidenum">
              <a:rPr lang="en-US" smtClean="0"/>
              <a:pPr/>
              <a:t>51</a:t>
            </a:fld>
            <a:endParaRPr lang="en-US"/>
          </a:p>
        </p:txBody>
      </p:sp>
    </p:spTree>
    <p:extLst>
      <p:ext uri="{BB962C8B-B14F-4D97-AF65-F5344CB8AC3E}">
        <p14:creationId xmlns:p14="http://schemas.microsoft.com/office/powerpoint/2010/main" val="12112692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sz="2000" dirty="0" smtClean="0">
                <a:solidFill>
                  <a:srgbClr val="DE0000"/>
                </a:solidFill>
              </a:rPr>
              <a:t>That concludes the theory section. Let’s do a final Q &amp; A before the hands on experiment</a:t>
            </a:r>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52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fully differential input is</a:t>
            </a:r>
            <a:r>
              <a:rPr lang="en-US" baseline="0" dirty="0" smtClean="0"/>
              <a:t> used on many precision SAR ADCs.  In this case, the input voltage is calculated using the equation VIN_DIF = AIN_P – AIN_M and the differential input range is double the range of each input, as was mentioned on the previous slide.  In this example, each input allows signals from 0V to 5V, but the differential range is ±5V or 10Vpp.  It is important to realize that the common mode voltage must be held constant at half of the full scale input range. Maintaining good accuracy on the common mode signal is important because the common mode input specifications typically allow only ±100mV of error.  Looking at the input signal for a fully differential input, you notice that the signal is always symmetrical about the common mode voltage.  In this example the common mode voltage is held constant at 2.5V and you can see that the input signal is symmetrical around this level.  Later in this presentation we will discuss some amplifier circuits that can be used to convert single ended signals to fully differential signals.</a:t>
            </a:r>
            <a:endParaRPr lang="en-US" baseline="0"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6</a:t>
            </a:fld>
            <a:endParaRPr lang="en-US"/>
          </a:p>
        </p:txBody>
      </p:sp>
    </p:spTree>
    <p:extLst>
      <p:ext uri="{BB962C8B-B14F-4D97-AF65-F5344CB8AC3E}">
        <p14:creationId xmlns:p14="http://schemas.microsoft.com/office/powerpoint/2010/main" val="660308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covers the true</a:t>
            </a:r>
            <a:r>
              <a:rPr lang="en-US" baseline="0" dirty="0" smtClean="0"/>
              <a:t> differential input.  This </a:t>
            </a:r>
            <a:r>
              <a:rPr lang="en-US" u="none" baseline="0" dirty="0" smtClean="0"/>
              <a:t>ADC</a:t>
            </a:r>
            <a:r>
              <a:rPr lang="en-US" baseline="0" dirty="0" smtClean="0"/>
              <a:t> input type is very similar to fully differential.  The main difference is that a true differential device allows for any common mode voltage within the input range whereas the fully differential input requires the common mode to be held constant at half of </a:t>
            </a:r>
            <a:r>
              <a:rPr lang="en-US" u="none" baseline="0" dirty="0" smtClean="0"/>
              <a:t>the Vref voltage</a:t>
            </a:r>
            <a:r>
              <a:rPr lang="en-US" baseline="0" dirty="0" smtClean="0"/>
              <a:t>.  In the example shown here, the two inputs can move independently of each other and the input voltage is calculated as AIN_P minus AIN_M.  Notice that the common mode moves across the entire input range.  Also notice that the input signal does not have to be symmetrical as it was in the fully differential example.  It is important to note the that fully differential input type is the most common.  The ADS8881 was the first true differential input device that TI released.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7</a:t>
            </a:fld>
            <a:endParaRPr lang="en-US"/>
          </a:p>
        </p:txBody>
      </p:sp>
    </p:spTree>
    <p:extLst>
      <p:ext uri="{BB962C8B-B14F-4D97-AF65-F5344CB8AC3E}">
        <p14:creationId xmlns:p14="http://schemas.microsoft.com/office/powerpoint/2010/main" val="245737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table</a:t>
            </a:r>
            <a:r>
              <a:rPr lang="en-US" baseline="0" dirty="0" smtClean="0"/>
              <a:t> gives a summary of the ADC input types.  It assumes a 16-bit ADC and uses a 5V reference voltage for easy comparison between the input types. This table will quickly allow you to compare and contrast the input pin voltage ranges, the common mode voltage ranges, the full scale range, and the output code ranges.  Since we already covered each topology we will leave this table for your reference later.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93179">
              <a:defRPr/>
            </a:pPr>
            <a:r>
              <a:rPr lang="en-US" dirty="0" smtClean="0"/>
              <a:t>Another important aspect</a:t>
            </a:r>
            <a:r>
              <a:rPr lang="en-US" baseline="0" dirty="0" smtClean="0"/>
              <a:t> of SAR ADC inputs is </a:t>
            </a:r>
            <a:r>
              <a:rPr lang="en-US" dirty="0" smtClean="0"/>
              <a:t>unipolar versus </a:t>
            </a:r>
            <a:r>
              <a:rPr lang="en-US" dirty="0"/>
              <a:t>bipolar inputs.  Unipolar inputs accept only positive signals and bipolar inputs accept both positive and negative inputs.  The important thing to understand here is that the polarity of the </a:t>
            </a:r>
            <a:r>
              <a:rPr lang="en-US"/>
              <a:t>input </a:t>
            </a:r>
            <a:r>
              <a:rPr lang="en-US" smtClean="0"/>
              <a:t>is </a:t>
            </a:r>
            <a:r>
              <a:rPr lang="en-US" dirty="0"/>
              <a:t>with respect to ground.  In the next slide we will see how a unipolar differential input voltage can be </a:t>
            </a:r>
            <a:r>
              <a:rPr lang="en-US" dirty="0" smtClean="0"/>
              <a:t>negative,</a:t>
            </a:r>
            <a:r>
              <a:rPr lang="en-US" baseline="0" dirty="0" smtClean="0"/>
              <a:t> even though </a:t>
            </a:r>
            <a:r>
              <a:rPr lang="en-US" dirty="0" smtClean="0"/>
              <a:t>neither </a:t>
            </a:r>
            <a:r>
              <a:rPr lang="en-US" dirty="0"/>
              <a:t>input is actually negative with respect to ground.</a:t>
            </a:r>
          </a:p>
        </p:txBody>
      </p:sp>
      <p:sp>
        <p:nvSpPr>
          <p:cNvPr id="4" name="Slide Number Placeholder 3"/>
          <p:cNvSpPr>
            <a:spLocks noGrp="1"/>
          </p:cNvSpPr>
          <p:nvPr>
            <p:ph type="sldNum" sz="quarter" idx="10"/>
          </p:nvPr>
        </p:nvSpPr>
        <p:spPr/>
        <p:txBody>
          <a:bodyPr/>
          <a:lstStyle/>
          <a:p>
            <a:fld id="{7941C228-45F2-4BE7-8DD1-C2994D3BBA8A}" type="slidenum">
              <a:rPr lang="en-US" smtClean="0"/>
              <a:t>9</a:t>
            </a:fld>
            <a:endParaRPr lang="en-US"/>
          </a:p>
        </p:txBody>
      </p:sp>
    </p:spTree>
    <p:extLst>
      <p:ext uri="{BB962C8B-B14F-4D97-AF65-F5344CB8AC3E}">
        <p14:creationId xmlns:p14="http://schemas.microsoft.com/office/powerpoint/2010/main" val="1618823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1"/>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4"/>
            <a:ext cx="13533120" cy="1783080"/>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513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7287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1"/>
            <a:ext cx="4813301" cy="1394461"/>
          </a:xfrm>
        </p:spPr>
        <p:txBody>
          <a:bodyPr anchor="b"/>
          <a:lstStyle>
            <a:lvl1pPr algn="l">
              <a:defRPr sz="43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720080" y="327662"/>
            <a:ext cx="8178800" cy="702373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700"/>
            </a:lvl6pPr>
            <a:lvl7pPr>
              <a:defRPr sz="2700"/>
            </a:lvl7pPr>
            <a:lvl8pPr>
              <a:defRPr sz="2700"/>
            </a:lvl8pPr>
            <a:lvl9pPr>
              <a:defRPr sz="2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1521" y="1722120"/>
            <a:ext cx="4813301" cy="5629277"/>
          </a:xfrm>
        </p:spPr>
        <p:txBody>
          <a:bodyPr/>
          <a:lstStyle>
            <a:lvl1pPr marL="0" indent="0">
              <a:buNone/>
              <a:defRPr sz="2700"/>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1677840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1"/>
            <a:ext cx="8778240" cy="680085"/>
          </a:xfrm>
        </p:spPr>
        <p:txBody>
          <a:bodyPr anchor="b"/>
          <a:lstStyle>
            <a:lvl1pPr algn="l">
              <a:defRPr sz="37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867661" y="735331"/>
            <a:ext cx="8778240" cy="4937760"/>
          </a:xfrm>
        </p:spPr>
        <p:txBody>
          <a:bodyPr/>
          <a:lstStyle>
            <a:lvl1pPr marL="0" indent="0">
              <a:buNone/>
              <a:defRPr sz="4300"/>
            </a:lvl1pPr>
            <a:lvl2pPr marL="609432" indent="0">
              <a:buNone/>
              <a:defRPr sz="3700"/>
            </a:lvl2pPr>
            <a:lvl3pPr marL="1218864" indent="0">
              <a:buNone/>
              <a:defRPr sz="3200"/>
            </a:lvl3pPr>
            <a:lvl4pPr marL="1828293" indent="0">
              <a:buNone/>
              <a:defRPr sz="2700"/>
            </a:lvl4pPr>
            <a:lvl5pPr marL="2437717" indent="0">
              <a:buNone/>
              <a:defRPr sz="2700"/>
            </a:lvl5pPr>
            <a:lvl6pPr marL="3047147" indent="0">
              <a:buNone/>
              <a:defRPr sz="2700"/>
            </a:lvl6pPr>
            <a:lvl7pPr marL="3656579" indent="0">
              <a:buNone/>
              <a:defRPr sz="2700"/>
            </a:lvl7pPr>
            <a:lvl8pPr marL="4266005" indent="0">
              <a:buNone/>
              <a:defRPr sz="2700"/>
            </a:lvl8pPr>
            <a:lvl9pPr marL="4875434" indent="0">
              <a:buNone/>
              <a:defRPr sz="2700"/>
            </a:lvl9pPr>
          </a:lstStyle>
          <a:p>
            <a:pPr lvl="0"/>
            <a:endParaRPr lang="en-US" noProof="0" smtClean="0"/>
          </a:p>
        </p:txBody>
      </p:sp>
      <p:sp>
        <p:nvSpPr>
          <p:cNvPr id="4" name="Text Placeholder 3"/>
          <p:cNvSpPr>
            <a:spLocks noGrp="1"/>
          </p:cNvSpPr>
          <p:nvPr>
            <p:ph type="body" sz="half" idx="2"/>
          </p:nvPr>
        </p:nvSpPr>
        <p:spPr>
          <a:xfrm>
            <a:off x="2867661" y="6440806"/>
            <a:ext cx="8778240" cy="965835"/>
          </a:xfrm>
          <a:noFill/>
          <a:ln w="9525" algn="ctr">
            <a:noFill/>
            <a:miter lim="800000"/>
            <a:headEnd/>
            <a:tailEnd/>
          </a:ln>
        </p:spPr>
        <p:txBody>
          <a:bodyPr vert="horz" wrap="square" lIns="121886" tIns="60941" rIns="121886" bIns="60941" numCol="1" anchor="t" anchorCtr="0" compatLnSpc="1">
            <a:prstTxWarp prst="textNoShape">
              <a:avLst/>
            </a:prstTxWarp>
          </a:bodyPr>
          <a:lstStyle>
            <a:lvl1pPr marL="0" indent="0" algn="l" rtl="0" eaLnBrk="0" fontAlgn="base" hangingPunct="0">
              <a:spcAft>
                <a:spcPct val="0"/>
              </a:spcAft>
              <a:buNone/>
              <a:defRPr lang="en-US" sz="2700" smtClean="0">
                <a:solidFill>
                  <a:schemeClr val="tx1"/>
                </a:solidFill>
                <a:latin typeface="+mn-lt"/>
                <a:ea typeface="+mn-ea"/>
                <a:cs typeface="+mn-cs"/>
              </a:defRPr>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3397727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434547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55302" y="171451"/>
            <a:ext cx="3426459" cy="6882765"/>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70840" y="171451"/>
            <a:ext cx="10040621" cy="688276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1689227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6408174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804080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969237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1" name="Rectangle 10"/>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5"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dirty="0"/>
          </a:p>
        </p:txBody>
      </p:sp>
    </p:spTree>
    <p:extLst>
      <p:ext uri="{BB962C8B-B14F-4D97-AF65-F5344CB8AC3E}">
        <p14:creationId xmlns:p14="http://schemas.microsoft.com/office/powerpoint/2010/main" val="41423591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7" name="Rectangle 16"/>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4"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666278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4" name="Rectangle 13"/>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1"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1129664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33406" y="1258172"/>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1850442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4"/>
            <a:ext cx="12435840" cy="1634491"/>
          </a:xfrm>
        </p:spPr>
        <p:txBody>
          <a:bodyPr anchor="t"/>
          <a:lstStyle>
            <a:lvl1pPr algn="l">
              <a:defRPr sz="5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401910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1" y="1423037"/>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7429501" y="1423037"/>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139244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6"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7432046"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200813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90368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9" name="Rectangle 18"/>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533406" y="1270639"/>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pic>
        <p:nvPicPr>
          <p:cNvPr id="10" name="Picture 27" descr="ti_logo_powerpoint_1_line.png"/>
          <p:cNvPicPr>
            <a:picLocks noChangeAspect="1"/>
          </p:cNvPicPr>
          <p:nvPr userDrawn="1"/>
        </p:nvPicPr>
        <p:blipFill>
          <a:blip r:embed="rId19" cstate="print"/>
          <a:srcRect/>
          <a:stretch>
            <a:fillRect/>
          </a:stretch>
        </p:blipFill>
        <p:spPr bwMode="auto">
          <a:xfrm>
            <a:off x="11457517" y="7689851"/>
            <a:ext cx="2499782" cy="309034"/>
          </a:xfrm>
          <a:prstGeom prst="rect">
            <a:avLst/>
          </a:prstGeom>
          <a:noFill/>
          <a:ln w="9525">
            <a:noFill/>
            <a:miter lim="800000"/>
            <a:headEnd/>
            <a:tailEnd/>
          </a:ln>
        </p:spPr>
      </p:pic>
    </p:spTree>
    <p:extLst>
      <p:ext uri="{BB962C8B-B14F-4D97-AF65-F5344CB8AC3E}">
        <p14:creationId xmlns:p14="http://schemas.microsoft.com/office/powerpoint/2010/main" val="1742349201"/>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4" r:id="rId3"/>
    <p:sldLayoutId id="2147483695"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vmlDrawing" Target="../drawings/vmlDrawing6.vml"/><Relationship Id="rId5" Type="http://schemas.openxmlformats.org/officeDocument/2006/relationships/image" Target="../media/image13.emf"/><Relationship Id="rId4" Type="http://schemas.openxmlformats.org/officeDocument/2006/relationships/package" Target="../embeddings/Microsoft_Visio_Drawing8.vsd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package" Target="../embeddings/Microsoft_Visio_Drawing10.vsdx"/><Relationship Id="rId5" Type="http://schemas.openxmlformats.org/officeDocument/2006/relationships/image" Target="../media/image14.emf"/><Relationship Id="rId4" Type="http://schemas.openxmlformats.org/officeDocument/2006/relationships/package" Target="../embeddings/Microsoft_Visio_Drawing9.vsd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16.emf"/><Relationship Id="rId4" Type="http://schemas.openxmlformats.org/officeDocument/2006/relationships/package" Target="../embeddings/Microsoft_Visio_Drawing11.vsdx"/></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image" Target="../media/image17.emf"/><Relationship Id="rId4" Type="http://schemas.openxmlformats.org/officeDocument/2006/relationships/package" Target="../embeddings/Microsoft_Visio_Drawing12.vsdx"/></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vmlDrawing" Target="../drawings/vmlDrawing10.vml"/><Relationship Id="rId5" Type="http://schemas.openxmlformats.org/officeDocument/2006/relationships/image" Target="../media/image18.emf"/><Relationship Id="rId4" Type="http://schemas.openxmlformats.org/officeDocument/2006/relationships/package" Target="../embeddings/Microsoft_Visio_Drawing13.vsdx"/></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11.vml"/><Relationship Id="rId5" Type="http://schemas.openxmlformats.org/officeDocument/2006/relationships/image" Target="../media/image19.w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20.wmf"/><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2.emf"/><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package" Target="../embeddings/Microsoft_Visio_Drawing15.vsdx"/><Relationship Id="rId5" Type="http://schemas.openxmlformats.org/officeDocument/2006/relationships/image" Target="../media/image21.emf"/><Relationship Id="rId4" Type="http://schemas.openxmlformats.org/officeDocument/2006/relationships/package" Target="../embeddings/Microsoft_Visio_Drawing14.vsdx"/></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23.wmf"/><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vmlDrawing" Target="../drawings/vmlDrawing15.vml"/><Relationship Id="rId5" Type="http://schemas.openxmlformats.org/officeDocument/2006/relationships/image" Target="../media/image24.emf"/><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6.emf"/><Relationship Id="rId2" Type="http://schemas.openxmlformats.org/officeDocument/2006/relationships/slideLayout" Target="../slideLayouts/slideLayout9.xml"/><Relationship Id="rId1" Type="http://schemas.openxmlformats.org/officeDocument/2006/relationships/vmlDrawing" Target="../drawings/vmlDrawing16.vml"/><Relationship Id="rId6" Type="http://schemas.openxmlformats.org/officeDocument/2006/relationships/package" Target="../embeddings/Microsoft_Visio_Drawing17.vsdx"/><Relationship Id="rId5" Type="http://schemas.openxmlformats.org/officeDocument/2006/relationships/image" Target="../media/image25.emf"/><Relationship Id="rId4" Type="http://schemas.openxmlformats.org/officeDocument/2006/relationships/package" Target="../embeddings/Microsoft_Visio_Drawing16.vsdx"/></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Visio_Drawing20.vsdx"/><Relationship Id="rId3" Type="http://schemas.openxmlformats.org/officeDocument/2006/relationships/notesSlide" Target="../notesSlides/notesSlide25.xml"/><Relationship Id="rId7" Type="http://schemas.openxmlformats.org/officeDocument/2006/relationships/image" Target="../media/image28.emf"/><Relationship Id="rId2" Type="http://schemas.openxmlformats.org/officeDocument/2006/relationships/slideLayout" Target="../slideLayouts/slideLayout9.xml"/><Relationship Id="rId1" Type="http://schemas.openxmlformats.org/officeDocument/2006/relationships/vmlDrawing" Target="../drawings/vmlDrawing17.vml"/><Relationship Id="rId6" Type="http://schemas.openxmlformats.org/officeDocument/2006/relationships/package" Target="../embeddings/Microsoft_Visio_Drawing19.vsdx"/><Relationship Id="rId5" Type="http://schemas.openxmlformats.org/officeDocument/2006/relationships/image" Target="../media/image27.emf"/><Relationship Id="rId4" Type="http://schemas.openxmlformats.org/officeDocument/2006/relationships/package" Target="../embeddings/Microsoft_Visio_Drawing18.vsdx"/><Relationship Id="rId9" Type="http://schemas.openxmlformats.org/officeDocument/2006/relationships/image" Target="../media/image29.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0.emf"/><Relationship Id="rId2" Type="http://schemas.openxmlformats.org/officeDocument/2006/relationships/slideLayout" Target="../slideLayouts/slideLayout9.xml"/><Relationship Id="rId1" Type="http://schemas.openxmlformats.org/officeDocument/2006/relationships/vmlDrawing" Target="../drawings/vmlDrawing18.vml"/><Relationship Id="rId6" Type="http://schemas.openxmlformats.org/officeDocument/2006/relationships/package" Target="../embeddings/Microsoft_Visio_Drawing22.vsdx"/><Relationship Id="rId5" Type="http://schemas.openxmlformats.org/officeDocument/2006/relationships/image" Target="../media/image28.emf"/><Relationship Id="rId4" Type="http://schemas.openxmlformats.org/officeDocument/2006/relationships/package" Target="../embeddings/Microsoft_Visio_Drawing21.vsdx"/></Relationships>
</file>

<file path=ppt/slides/_rels/slide27.xml.rels><?xml version="1.0" encoding="UTF-8" standalone="yes"?>
<Relationships xmlns="http://schemas.openxmlformats.org/package/2006/relationships"><Relationship Id="rId8" Type="http://schemas.openxmlformats.org/officeDocument/2006/relationships/oleObject" Target="../embeddings/Microsoft_Visio_2003-2010_Drawing3.vsd"/><Relationship Id="rId3" Type="http://schemas.openxmlformats.org/officeDocument/2006/relationships/notesSlide" Target="../notesSlides/notesSlide27.xml"/><Relationship Id="rId7" Type="http://schemas.openxmlformats.org/officeDocument/2006/relationships/image" Target="../media/image32.emf"/><Relationship Id="rId2" Type="http://schemas.openxmlformats.org/officeDocument/2006/relationships/slideLayout" Target="../slideLayouts/slideLayout9.xml"/><Relationship Id="rId1" Type="http://schemas.openxmlformats.org/officeDocument/2006/relationships/vmlDrawing" Target="../drawings/vmlDrawing19.vml"/><Relationship Id="rId6" Type="http://schemas.openxmlformats.org/officeDocument/2006/relationships/oleObject" Target="../embeddings/Microsoft_Visio_2003-2010_Drawing2.vsd"/><Relationship Id="rId11" Type="http://schemas.openxmlformats.org/officeDocument/2006/relationships/image" Target="../media/image34.emf"/><Relationship Id="rId5" Type="http://schemas.openxmlformats.org/officeDocument/2006/relationships/image" Target="../media/image31.emf"/><Relationship Id="rId10" Type="http://schemas.openxmlformats.org/officeDocument/2006/relationships/oleObject" Target="../embeddings/Microsoft_Visio_2003-2010_Drawing4.vsd"/><Relationship Id="rId4" Type="http://schemas.openxmlformats.org/officeDocument/2006/relationships/oleObject" Target="../embeddings/Microsoft_Visio_2003-2010_Drawing1.vsd"/><Relationship Id="rId9" Type="http://schemas.openxmlformats.org/officeDocument/2006/relationships/image" Target="../media/image33.emf"/></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hyperlink" Target="http://www.ti.com/tool/analog-engineer-calc"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package" Target="../embeddings/Microsoft_Visio_Drawing23.vsdx"/></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image" Target="../media/image38.emf"/><Relationship Id="rId5" Type="http://schemas.openxmlformats.org/officeDocument/2006/relationships/package" Target="../embeddings/Microsoft_Visio_Drawing24.vsdx"/><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vmlDrawing" Target="../drawings/vmlDrawing22.vml"/><Relationship Id="rId5" Type="http://schemas.openxmlformats.org/officeDocument/2006/relationships/image" Target="../media/image38.emf"/><Relationship Id="rId4" Type="http://schemas.openxmlformats.org/officeDocument/2006/relationships/package" Target="../embeddings/Microsoft_Visio_Drawing25.vsdx"/></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31.png"/><Relationship Id="rId2" Type="http://schemas.openxmlformats.org/officeDocument/2006/relationships/slideLayout" Target="../slideLayouts/slideLayout5.xml"/><Relationship Id="rId1" Type="http://schemas.openxmlformats.org/officeDocument/2006/relationships/vmlDrawing" Target="../drawings/vmlDrawing23.vml"/><Relationship Id="rId5" Type="http://schemas.openxmlformats.org/officeDocument/2006/relationships/image" Target="../media/image39.emf"/><Relationship Id="rId4" Type="http://schemas.openxmlformats.org/officeDocument/2006/relationships/package" Target="../embeddings/Microsoft_Visio_Drawing26.vsdx"/></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vmlDrawing" Target="../drawings/vmlDrawing24.vml"/><Relationship Id="rId5" Type="http://schemas.openxmlformats.org/officeDocument/2006/relationships/image" Target="../media/image40.emf"/><Relationship Id="rId4" Type="http://schemas.openxmlformats.org/officeDocument/2006/relationships/package" Target="../embeddings/Microsoft_Visio_Drawing27.vsdx"/></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hyperlink" Target="http://www.ti.com/tool/ina-cmv-calc" TargetMode="External"/><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image" Target="../media/image42.emf"/><Relationship Id="rId5" Type="http://schemas.openxmlformats.org/officeDocument/2006/relationships/package" Target="../embeddings/Microsoft_Visio_Drawing28.vsdx"/><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44.emf"/><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package" Target="../embeddings/Microsoft_Visio_Drawing29.vsdx"/><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Visio_Drawing3.vsdx"/><Relationship Id="rId3" Type="http://schemas.openxmlformats.org/officeDocument/2006/relationships/notesSlide" Target="../notesSlides/notesSlide4.xml"/><Relationship Id="rId7" Type="http://schemas.openxmlformats.org/officeDocument/2006/relationships/image" Target="../media/image6.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Visio_Drawing2.vsdx"/><Relationship Id="rId11" Type="http://schemas.openxmlformats.org/officeDocument/2006/relationships/image" Target="../media/image8.emf"/><Relationship Id="rId5" Type="http://schemas.openxmlformats.org/officeDocument/2006/relationships/image" Target="../media/image5.emf"/><Relationship Id="rId10" Type="http://schemas.openxmlformats.org/officeDocument/2006/relationships/package" Target="../embeddings/Microsoft_Visio_Drawing4.vsdx"/><Relationship Id="rId4" Type="http://schemas.openxmlformats.org/officeDocument/2006/relationships/package" Target="../embeddings/Microsoft_Visio_Drawing1.vsdx"/><Relationship Id="rId9" Type="http://schemas.openxmlformats.org/officeDocument/2006/relationships/image" Target="../media/image7.em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image" Target="../media/image47.emf"/><Relationship Id="rId5" Type="http://schemas.openxmlformats.org/officeDocument/2006/relationships/package" Target="../embeddings/Microsoft_Visio_Drawing30.vsdx"/><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9.xml"/><Relationship Id="rId1" Type="http://schemas.openxmlformats.org/officeDocument/2006/relationships/vmlDrawing" Target="../drawings/vmlDrawing28.vml"/><Relationship Id="rId6" Type="http://schemas.openxmlformats.org/officeDocument/2006/relationships/hyperlink" Target="http://www.ti.com/lit/an/sbaa245/sbaa277.pdf" TargetMode="External"/><Relationship Id="rId5" Type="http://schemas.openxmlformats.org/officeDocument/2006/relationships/image" Target="../media/image49.emf"/><Relationship Id="rId4" Type="http://schemas.openxmlformats.org/officeDocument/2006/relationships/oleObject" Target="../embeddings/Microsoft_Visio_2003-2010_Drawing5.vsd"/></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51.emf"/><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package" Target="../embeddings/Microsoft_Visio_Drawing32.vsdx"/><Relationship Id="rId5" Type="http://schemas.openxmlformats.org/officeDocument/2006/relationships/image" Target="../media/image50.emf"/><Relationship Id="rId4" Type="http://schemas.openxmlformats.org/officeDocument/2006/relationships/package" Target="../embeddings/Microsoft_Visio_Drawing31.vsdx"/></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vmlDrawing" Target="../drawings/vmlDrawing30.vml"/><Relationship Id="rId5" Type="http://schemas.openxmlformats.org/officeDocument/2006/relationships/image" Target="../media/image52.emf"/><Relationship Id="rId4" Type="http://schemas.openxmlformats.org/officeDocument/2006/relationships/package" Target="../embeddings/Microsoft_Visio_Drawing33.vsdx"/></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vmlDrawing" Target="../drawings/vmlDrawing31.vml"/><Relationship Id="rId5" Type="http://schemas.openxmlformats.org/officeDocument/2006/relationships/image" Target="../media/image53.emf"/><Relationship Id="rId4" Type="http://schemas.openxmlformats.org/officeDocument/2006/relationships/package" Target="../embeddings/Microsoft_Visio_Drawing34.vsdx"/></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xml"/><Relationship Id="rId1" Type="http://schemas.openxmlformats.org/officeDocument/2006/relationships/vmlDrawing" Target="../drawings/vmlDrawing32.vml"/><Relationship Id="rId5" Type="http://schemas.openxmlformats.org/officeDocument/2006/relationships/image" Target="../media/image54.emf"/><Relationship Id="rId4" Type="http://schemas.openxmlformats.org/officeDocument/2006/relationships/package" Target="../embeddings/Microsoft_Visio_Drawing35.vsdx"/></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vmlDrawing" Target="../drawings/vmlDrawing33.vml"/><Relationship Id="rId5" Type="http://schemas.openxmlformats.org/officeDocument/2006/relationships/image" Target="../media/image55.emf"/><Relationship Id="rId4" Type="http://schemas.openxmlformats.org/officeDocument/2006/relationships/package" Target="../embeddings/Microsoft_Visio_Drawing36.vsdx"/></Relationships>
</file>

<file path=ppt/slides/_rels/slide49.xml.rels><?xml version="1.0" encoding="UTF-8" standalone="yes"?>
<Relationships xmlns="http://schemas.openxmlformats.org/package/2006/relationships"><Relationship Id="rId8" Type="http://schemas.openxmlformats.org/officeDocument/2006/relationships/image" Target="../media/image57.emf"/><Relationship Id="rId3" Type="http://schemas.openxmlformats.org/officeDocument/2006/relationships/notesSlide" Target="../notesSlides/notesSlide49.xml"/><Relationship Id="rId7" Type="http://schemas.openxmlformats.org/officeDocument/2006/relationships/package" Target="../embeddings/Microsoft_Visio_Drawing38.vsdx"/><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image" Target="../media/image56.emf"/><Relationship Id="rId5" Type="http://schemas.openxmlformats.org/officeDocument/2006/relationships/package" Target="../embeddings/Microsoft_Visio_Drawing37.vsdx"/><Relationship Id="rId4" Type="http://schemas.openxmlformats.org/officeDocument/2006/relationships/image" Target="../media/image46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Visio_Drawing5.vsdx"/></Relationships>
</file>

<file path=ppt/slides/_rels/slide50.xml.rels><?xml version="1.0" encoding="UTF-8" standalone="yes"?>
<Relationships xmlns="http://schemas.openxmlformats.org/package/2006/relationships"><Relationship Id="rId8" Type="http://schemas.openxmlformats.org/officeDocument/2006/relationships/package" Target="../embeddings/Microsoft_Visio_Drawing40.vsdx"/><Relationship Id="rId3" Type="http://schemas.openxmlformats.org/officeDocument/2006/relationships/notesSlide" Target="../notesSlides/notesSlide50.xml"/><Relationship Id="rId7" Type="http://schemas.openxmlformats.org/officeDocument/2006/relationships/image" Target="../media/image49.png"/><Relationship Id="rId2" Type="http://schemas.openxmlformats.org/officeDocument/2006/relationships/slideLayout" Target="../slideLayouts/slideLayout5.xml"/><Relationship Id="rId1" Type="http://schemas.openxmlformats.org/officeDocument/2006/relationships/vmlDrawing" Target="../drawings/vmlDrawing35.vml"/><Relationship Id="rId5" Type="http://schemas.openxmlformats.org/officeDocument/2006/relationships/image" Target="../media/image58.emf"/><Relationship Id="rId4" Type="http://schemas.openxmlformats.org/officeDocument/2006/relationships/package" Target="../embeddings/Microsoft_Visio_Drawing39.vsdx"/><Relationship Id="rId9" Type="http://schemas.openxmlformats.org/officeDocument/2006/relationships/image" Target="../media/image59.em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image" Target="../media/image61.emf"/><Relationship Id="rId2" Type="http://schemas.openxmlformats.org/officeDocument/2006/relationships/slideLayout" Target="../slideLayouts/slideLayout5.xml"/><Relationship Id="rId1" Type="http://schemas.openxmlformats.org/officeDocument/2006/relationships/vmlDrawing" Target="../drawings/vmlDrawing36.vml"/><Relationship Id="rId6" Type="http://schemas.openxmlformats.org/officeDocument/2006/relationships/package" Target="../embeddings/Microsoft_Visio_Drawing42.vsdx"/><Relationship Id="rId5" Type="http://schemas.openxmlformats.org/officeDocument/2006/relationships/image" Target="../media/image60.emf"/><Relationship Id="rId4" Type="http://schemas.openxmlformats.org/officeDocument/2006/relationships/package" Target="../embeddings/Microsoft_Visio_Drawing41.vsdx"/></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Visio_Drawing6.vsdx"/></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package" Target="../embeddings/Microsoft_Visio_Drawing7.vsdx"/></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vmlDrawing" Target="../drawings/vmlDrawing5.vml"/><Relationship Id="rId5" Type="http://schemas.openxmlformats.org/officeDocument/2006/relationships/image" Target="../media/image12.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r>
              <a:rPr lang="en-US" sz="4800" smtClean="0">
                <a:solidFill>
                  <a:srgbClr val="DE0000"/>
                </a:solidFill>
              </a:rPr>
              <a:t>ADC </a:t>
            </a:r>
            <a:r>
              <a:rPr lang="en-US" sz="4800" dirty="0" smtClean="0">
                <a:solidFill>
                  <a:srgbClr val="DE0000"/>
                </a:solidFill>
              </a:rPr>
              <a:t>Drive Webinar</a:t>
            </a:r>
            <a:r>
              <a:rPr lang="en-US" sz="2800" dirty="0">
                <a:solidFill>
                  <a:srgbClr val="DE0000"/>
                </a:solidFill>
              </a:rPr>
              <a:t/>
            </a:r>
            <a:br>
              <a:rPr lang="en-US" sz="2800" dirty="0">
                <a:solidFill>
                  <a:srgbClr val="DE0000"/>
                </a:solidFill>
              </a:rPr>
            </a:br>
            <a:r>
              <a:rPr lang="en-US" sz="2800" dirty="0">
                <a:solidFill>
                  <a:srgbClr val="DE0000"/>
                </a:solidFill>
              </a:rPr>
              <a:t>TI Precision Labs – </a:t>
            </a:r>
            <a:r>
              <a:rPr lang="en-US" sz="2800" dirty="0" smtClean="0">
                <a:solidFill>
                  <a:srgbClr val="DE0000"/>
                </a:solidFill>
              </a:rPr>
              <a:t>ADCs</a:t>
            </a:r>
            <a:endParaRPr lang="en-US" sz="22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a:t>
            </a:fld>
            <a:endParaRPr lang="en-US" dirty="0"/>
          </a:p>
        </p:txBody>
      </p:sp>
      <p:sp>
        <p:nvSpPr>
          <p:cNvPr id="8" name="Subtitle 2"/>
          <p:cNvSpPr>
            <a:spLocks noGrp="1"/>
          </p:cNvSpPr>
          <p:nvPr>
            <p:ph type="subTitle" idx="1"/>
          </p:nvPr>
        </p:nvSpPr>
        <p:spPr>
          <a:xfrm>
            <a:off x="549275" y="4708525"/>
            <a:ext cx="13531850" cy="1784350"/>
          </a:xfrm>
        </p:spPr>
        <p:txBody>
          <a:bodyPr/>
          <a:lstStyle/>
          <a:p>
            <a:r>
              <a:rPr lang="en-US" sz="2400" dirty="0" smtClean="0"/>
              <a:t>by Art Kay</a:t>
            </a:r>
          </a:p>
          <a:p>
            <a:r>
              <a:rPr lang="en-US" sz="2400" dirty="0" smtClean="0"/>
              <a:t>Content from:</a:t>
            </a:r>
          </a:p>
          <a:p>
            <a:r>
              <a:rPr lang="en-US" sz="2400" dirty="0" smtClean="0"/>
              <a:t>Art Kay, Tim Green, Luis Chioye, Dale Li, and others. </a:t>
            </a:r>
            <a:endParaRPr lang="en-US" sz="2400" dirty="0"/>
          </a:p>
        </p:txBody>
      </p:sp>
    </p:spTree>
    <p:extLst>
      <p:ext uri="{BB962C8B-B14F-4D97-AF65-F5344CB8AC3E}">
        <p14:creationId xmlns:p14="http://schemas.microsoft.com/office/powerpoint/2010/main" val="2373588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Unipolar with Differential Input</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10</a:t>
            </a:fld>
            <a:endParaRPr lang="en-US"/>
          </a:p>
        </p:txBody>
      </p:sp>
      <p:sp>
        <p:nvSpPr>
          <p:cNvPr id="4" name="TextBox 3"/>
          <p:cNvSpPr txBox="1"/>
          <p:nvPr/>
        </p:nvSpPr>
        <p:spPr>
          <a:xfrm>
            <a:off x="1295400" y="6324600"/>
            <a:ext cx="4267200" cy="954107"/>
          </a:xfrm>
          <a:prstGeom prst="rect">
            <a:avLst/>
          </a:prstGeom>
          <a:noFill/>
        </p:spPr>
        <p:txBody>
          <a:bodyPr wrap="square" rtlCol="0">
            <a:spAutoFit/>
          </a:bodyPr>
          <a:lstStyle/>
          <a:p>
            <a:r>
              <a:rPr lang="en-US" sz="2800" dirty="0" err="1" smtClean="0"/>
              <a:t>Vin_dif</a:t>
            </a:r>
            <a:r>
              <a:rPr lang="en-US" sz="2800" dirty="0" smtClean="0"/>
              <a:t> = AIN_P – AIN_M</a:t>
            </a:r>
          </a:p>
          <a:p>
            <a:r>
              <a:rPr lang="en-US" sz="2800" dirty="0" err="1" smtClean="0"/>
              <a:t>Vin_dif</a:t>
            </a:r>
            <a:r>
              <a:rPr lang="en-US" sz="2800" dirty="0" smtClean="0"/>
              <a:t> = 0V </a:t>
            </a:r>
            <a:r>
              <a:rPr lang="en-US" sz="2800" dirty="0"/>
              <a:t>-</a:t>
            </a:r>
            <a:r>
              <a:rPr lang="en-US" sz="2800" dirty="0" smtClean="0"/>
              <a:t> 5V = -5V</a:t>
            </a:r>
            <a:endParaRPr lang="en-US" sz="2800" dirty="0"/>
          </a:p>
        </p:txBody>
      </p:sp>
      <p:sp>
        <p:nvSpPr>
          <p:cNvPr id="7" name="TextBox 6"/>
          <p:cNvSpPr txBox="1"/>
          <p:nvPr/>
        </p:nvSpPr>
        <p:spPr>
          <a:xfrm>
            <a:off x="6172200" y="6324599"/>
            <a:ext cx="4419600" cy="954107"/>
          </a:xfrm>
          <a:prstGeom prst="rect">
            <a:avLst/>
          </a:prstGeom>
          <a:noFill/>
        </p:spPr>
        <p:txBody>
          <a:bodyPr wrap="square" rtlCol="0">
            <a:spAutoFit/>
          </a:bodyPr>
          <a:lstStyle/>
          <a:p>
            <a:r>
              <a:rPr lang="en-US" sz="2800" dirty="0" err="1" smtClean="0"/>
              <a:t>Vin_dif</a:t>
            </a:r>
            <a:r>
              <a:rPr lang="en-US" sz="2800" dirty="0" smtClean="0"/>
              <a:t> = AIN_P – AIN_M</a:t>
            </a:r>
          </a:p>
          <a:p>
            <a:r>
              <a:rPr lang="en-US" sz="2800" dirty="0" err="1" smtClean="0"/>
              <a:t>Vin_dif</a:t>
            </a:r>
            <a:r>
              <a:rPr lang="en-US" sz="2800" dirty="0" smtClean="0"/>
              <a:t> = 5V </a:t>
            </a:r>
            <a:r>
              <a:rPr lang="en-US" sz="2800" dirty="0"/>
              <a:t>-</a:t>
            </a:r>
            <a:r>
              <a:rPr lang="en-US" sz="2800" dirty="0" smtClean="0"/>
              <a:t> 0V = +5V</a:t>
            </a:r>
            <a:endParaRPr lang="en-US" sz="2800" dirty="0"/>
          </a:p>
        </p:txBody>
      </p:sp>
      <p:graphicFrame>
        <p:nvGraphicFramePr>
          <p:cNvPr id="5" name="Object 4"/>
          <p:cNvGraphicFramePr>
            <a:graphicFrameLocks noChangeAspect="1"/>
          </p:cNvGraphicFramePr>
          <p:nvPr>
            <p:extLst>
              <p:ext uri="{D42A27DB-BD31-4B8C-83A1-F6EECF244321}">
                <p14:modId xmlns:p14="http://schemas.microsoft.com/office/powerpoint/2010/main" val="690620302"/>
              </p:ext>
            </p:extLst>
          </p:nvPr>
        </p:nvGraphicFramePr>
        <p:xfrm>
          <a:off x="304800" y="1498666"/>
          <a:ext cx="14057114" cy="4673534"/>
        </p:xfrm>
        <a:graphic>
          <a:graphicData uri="http://schemas.openxmlformats.org/presentationml/2006/ole">
            <mc:AlternateContent xmlns:mc="http://schemas.openxmlformats.org/markup-compatibility/2006">
              <mc:Choice xmlns:v="urn:schemas-microsoft-com:vml" Requires="v">
                <p:oleObj spid="_x0000_s87150" name="Visio" r:id="rId4" imgW="14660871" imgH="4869288" progId="Visio.Drawing.15">
                  <p:embed/>
                </p:oleObj>
              </mc:Choice>
              <mc:Fallback>
                <p:oleObj name="Visio" r:id="rId4" imgW="14660871" imgH="4869288" progId="Visio.Drawing.15">
                  <p:embed/>
                  <p:pic>
                    <p:nvPicPr>
                      <p:cNvPr id="0" name=""/>
                      <p:cNvPicPr/>
                      <p:nvPr/>
                    </p:nvPicPr>
                    <p:blipFill>
                      <a:blip r:embed="rId5"/>
                      <a:stretch>
                        <a:fillRect/>
                      </a:stretch>
                    </p:blipFill>
                    <p:spPr>
                      <a:xfrm>
                        <a:off x="304800" y="1498666"/>
                        <a:ext cx="14057114" cy="4673534"/>
                      </a:xfrm>
                      <a:prstGeom prst="rect">
                        <a:avLst/>
                      </a:prstGeom>
                    </p:spPr>
                  </p:pic>
                </p:oleObj>
              </mc:Fallback>
            </mc:AlternateContent>
          </a:graphicData>
        </a:graphic>
      </p:graphicFrame>
    </p:spTree>
    <p:extLst>
      <p:ext uri="{BB962C8B-B14F-4D97-AF65-F5344CB8AC3E}">
        <p14:creationId xmlns:p14="http://schemas.microsoft.com/office/powerpoint/2010/main" val="20907865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Impedance: Resistive </a:t>
            </a:r>
            <a:r>
              <a:rPr lang="en-US" dirty="0"/>
              <a:t>vs. </a:t>
            </a:r>
            <a:r>
              <a:rPr lang="en-US" dirty="0" smtClean="0"/>
              <a:t>Switched Capacitor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11</a:t>
            </a:fld>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3285352736"/>
              </p:ext>
            </p:extLst>
          </p:nvPr>
        </p:nvGraphicFramePr>
        <p:xfrm>
          <a:off x="6477000" y="1803400"/>
          <a:ext cx="7916863" cy="4064000"/>
        </p:xfrm>
        <a:graphic>
          <a:graphicData uri="http://schemas.openxmlformats.org/presentationml/2006/ole">
            <mc:AlternateContent xmlns:mc="http://schemas.openxmlformats.org/markup-compatibility/2006">
              <mc:Choice xmlns:v="urn:schemas-microsoft-com:vml" Requires="v">
                <p:oleObj spid="_x0000_s90272" name="Visio" r:id="rId4" imgW="7916408" imgH="4027968" progId="">
                  <p:embed/>
                </p:oleObj>
              </mc:Choice>
              <mc:Fallback>
                <p:oleObj name="Visio" r:id="rId4" imgW="7916408" imgH="4027968" progId="">
                  <p:embed/>
                  <p:pic>
                    <p:nvPicPr>
                      <p:cNvPr id="0" name="Picture 8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1803400"/>
                        <a:ext cx="7916863"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224923932"/>
              </p:ext>
            </p:extLst>
          </p:nvPr>
        </p:nvGraphicFramePr>
        <p:xfrm>
          <a:off x="457200" y="1968500"/>
          <a:ext cx="5337175" cy="3898900"/>
        </p:xfrm>
        <a:graphic>
          <a:graphicData uri="http://schemas.openxmlformats.org/presentationml/2006/ole">
            <mc:AlternateContent xmlns:mc="http://schemas.openxmlformats.org/markup-compatibility/2006">
              <mc:Choice xmlns:v="urn:schemas-microsoft-com:vml" Requires="v">
                <p:oleObj spid="_x0000_s90273" name="Visio" r:id="rId6" imgW="5333937" imgH="3855816" progId="Visio.Drawing.15">
                  <p:embed/>
                </p:oleObj>
              </mc:Choice>
              <mc:Fallback>
                <p:oleObj name="Visio" r:id="rId6" imgW="5333937" imgH="3855816" progId="Visio.Drawing.15">
                  <p:embed/>
                  <p:pic>
                    <p:nvPicPr>
                      <p:cNvPr id="0" name="Picture 859"/>
                      <p:cNvPicPr>
                        <a:picLocks noChangeAspect="1" noChangeArrowheads="1"/>
                      </p:cNvPicPr>
                      <p:nvPr/>
                    </p:nvPicPr>
                    <p:blipFill>
                      <a:blip r:embed="rId7"/>
                      <a:srcRect/>
                      <a:stretch>
                        <a:fillRect/>
                      </a:stretch>
                    </p:blipFill>
                    <p:spPr bwMode="auto">
                      <a:xfrm>
                        <a:off x="457200" y="1968500"/>
                        <a:ext cx="5337175" cy="3898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6854142" y="1152453"/>
            <a:ext cx="7391400" cy="538609"/>
          </a:xfrm>
          <a:prstGeom prst="rect">
            <a:avLst/>
          </a:prstGeom>
          <a:noFill/>
        </p:spPr>
        <p:txBody>
          <a:bodyPr wrap="square" rtlCol="0">
            <a:spAutoFit/>
          </a:bodyPr>
          <a:lstStyle/>
          <a:p>
            <a:r>
              <a:rPr lang="en-US" b="1" dirty="0" smtClean="0">
                <a:solidFill>
                  <a:srgbClr val="FF0000"/>
                </a:solidFill>
              </a:rPr>
              <a:t>Resistive, High Voltage, PGA input</a:t>
            </a:r>
            <a:endParaRPr lang="en-US" b="1" dirty="0">
              <a:solidFill>
                <a:srgbClr val="FF0000"/>
              </a:solidFill>
            </a:endParaRPr>
          </a:p>
        </p:txBody>
      </p:sp>
      <p:sp>
        <p:nvSpPr>
          <p:cNvPr id="13" name="TextBox 12"/>
          <p:cNvSpPr txBox="1"/>
          <p:nvPr/>
        </p:nvSpPr>
        <p:spPr>
          <a:xfrm>
            <a:off x="533400" y="1152453"/>
            <a:ext cx="4876800" cy="538609"/>
          </a:xfrm>
          <a:prstGeom prst="rect">
            <a:avLst/>
          </a:prstGeom>
          <a:noFill/>
        </p:spPr>
        <p:txBody>
          <a:bodyPr wrap="square" rtlCol="0">
            <a:spAutoFit/>
          </a:bodyPr>
          <a:lstStyle/>
          <a:p>
            <a:r>
              <a:rPr lang="en-US" b="1" dirty="0" smtClean="0">
                <a:solidFill>
                  <a:srgbClr val="FF0000"/>
                </a:solidFill>
              </a:rPr>
              <a:t>Switched Capacitor Input</a:t>
            </a:r>
            <a:endParaRPr lang="en-US" b="1" dirty="0">
              <a:solidFill>
                <a:srgbClr val="FF0000"/>
              </a:solidFill>
            </a:endParaRPr>
          </a:p>
        </p:txBody>
      </p:sp>
      <p:cxnSp>
        <p:nvCxnSpPr>
          <p:cNvPr id="15" name="Straight Connector 14"/>
          <p:cNvCxnSpPr/>
          <p:nvPr/>
        </p:nvCxnSpPr>
        <p:spPr>
          <a:xfrm>
            <a:off x="6172200" y="1066800"/>
            <a:ext cx="0" cy="6477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05600" y="6126540"/>
            <a:ext cx="7239000" cy="1200329"/>
          </a:xfrm>
          <a:prstGeom prst="rect">
            <a:avLst/>
          </a:prstGeom>
          <a:noFill/>
        </p:spPr>
        <p:txBody>
          <a:bodyPr wrap="square" rtlCol="0">
            <a:spAutoFit/>
          </a:bodyPr>
          <a:lstStyle/>
          <a:p>
            <a:pPr marL="457200" indent="-457200">
              <a:buFont typeface="Arial" panose="020B0604020202020204" pitchFamily="34" charset="0"/>
              <a:buChar char="•"/>
            </a:pPr>
            <a:r>
              <a:rPr lang="en-US" sz="2400" dirty="0" smtClean="0"/>
              <a:t>External amplifier bandwidth not critical</a:t>
            </a:r>
          </a:p>
          <a:p>
            <a:pPr marL="457200" indent="-457200">
              <a:buFont typeface="Arial" panose="020B0604020202020204" pitchFamily="34" charset="0"/>
              <a:buChar char="•"/>
            </a:pPr>
            <a:r>
              <a:rPr lang="en-US" sz="2400" dirty="0" smtClean="0"/>
              <a:t>Internal PGA, ADC driver, and reference</a:t>
            </a:r>
          </a:p>
          <a:p>
            <a:pPr marL="457200" indent="-457200">
              <a:buFont typeface="Arial" panose="020B0604020202020204" pitchFamily="34" charset="0"/>
              <a:buChar char="•"/>
            </a:pPr>
            <a:r>
              <a:rPr lang="en-US" sz="2400" dirty="0" smtClean="0"/>
              <a:t>High voltage </a:t>
            </a:r>
            <a:r>
              <a:rPr lang="en-US" sz="2400" dirty="0"/>
              <a:t>input</a:t>
            </a:r>
            <a:r>
              <a:rPr lang="en-US" sz="2400" dirty="0" smtClean="0"/>
              <a:t> (±12.288V) with 5V supply</a:t>
            </a:r>
            <a:endParaRPr lang="en-US" sz="2400" dirty="0"/>
          </a:p>
        </p:txBody>
      </p:sp>
      <p:sp>
        <p:nvSpPr>
          <p:cNvPr id="18" name="TextBox 17"/>
          <p:cNvSpPr txBox="1"/>
          <p:nvPr/>
        </p:nvSpPr>
        <p:spPr>
          <a:xfrm>
            <a:off x="152400" y="6126540"/>
            <a:ext cx="5943600" cy="1569660"/>
          </a:xfrm>
          <a:prstGeom prst="rect">
            <a:avLst/>
          </a:prstGeom>
          <a:noFill/>
        </p:spPr>
        <p:txBody>
          <a:bodyPr wrap="square" rtlCol="0">
            <a:spAutoFit/>
          </a:bodyPr>
          <a:lstStyle/>
          <a:p>
            <a:pPr marL="457200" indent="-457200">
              <a:buFont typeface="Arial" panose="020B0604020202020204" pitchFamily="34" charset="0"/>
              <a:buChar char="•"/>
            </a:pPr>
            <a:r>
              <a:rPr lang="en-US" sz="2400" dirty="0" smtClean="0"/>
              <a:t>Wide bandwidth external amp required</a:t>
            </a:r>
          </a:p>
          <a:p>
            <a:pPr marL="457200" indent="-457200">
              <a:buFont typeface="Arial" panose="020B0604020202020204" pitchFamily="34" charset="0"/>
              <a:buChar char="•"/>
            </a:pPr>
            <a:r>
              <a:rPr lang="en-US" sz="2400" dirty="0" smtClean="0"/>
              <a:t>Dynamic input impedance </a:t>
            </a:r>
          </a:p>
          <a:p>
            <a:pPr marL="457200" indent="-457200">
              <a:buFont typeface="Arial" panose="020B0604020202020204" pitchFamily="34" charset="0"/>
              <a:buChar char="•"/>
            </a:pPr>
            <a:r>
              <a:rPr lang="en-US" sz="2400" dirty="0" smtClean="0"/>
              <a:t>Input voltage range set by reference</a:t>
            </a:r>
          </a:p>
          <a:p>
            <a:pPr marL="457200" indent="-457200">
              <a:buFont typeface="Arial" panose="020B0604020202020204" pitchFamily="34" charset="0"/>
              <a:buChar char="•"/>
            </a:pPr>
            <a:endParaRPr lang="en-US" sz="2400" dirty="0"/>
          </a:p>
        </p:txBody>
      </p:sp>
    </p:spTree>
    <p:extLst>
      <p:ext uri="{BB962C8B-B14F-4D97-AF65-F5344CB8AC3E}">
        <p14:creationId xmlns:p14="http://schemas.microsoft.com/office/powerpoint/2010/main" val="105853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8000" dirty="0" smtClean="0">
                <a:solidFill>
                  <a:srgbClr val="DE0000"/>
                </a:solidFill>
              </a:rPr>
              <a:t>That concludes part 1.</a:t>
            </a:r>
            <a:r>
              <a:rPr lang="en-US" sz="8000" dirty="0">
                <a:solidFill>
                  <a:srgbClr val="DE0000"/>
                </a:solidFill>
              </a:rPr>
              <a:t/>
            </a:r>
            <a:br>
              <a:rPr lang="en-US" sz="8000" dirty="0">
                <a:solidFill>
                  <a:srgbClr val="DE0000"/>
                </a:solidFill>
              </a:rPr>
            </a:br>
            <a:r>
              <a:rPr lang="en-US" sz="8000" dirty="0" smtClean="0">
                <a:solidFill>
                  <a:srgbClr val="DE0000"/>
                </a:solidFill>
              </a:rPr>
              <a:t>Let’s do a quick quiz.</a:t>
            </a:r>
            <a:endParaRPr lang="en-US" sz="5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12</a:t>
            </a:fld>
            <a:endParaRPr lang="en-US"/>
          </a:p>
        </p:txBody>
      </p:sp>
    </p:spTree>
    <p:extLst>
      <p:ext uri="{BB962C8B-B14F-4D97-AF65-F5344CB8AC3E}">
        <p14:creationId xmlns:p14="http://schemas.microsoft.com/office/powerpoint/2010/main" val="5027596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14400" y="2286000"/>
            <a:ext cx="1981200" cy="45720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400" dirty="0">
                <a:solidFill>
                  <a:srgbClr val="DE0000"/>
                </a:solidFill>
              </a:rPr>
              <a:t>Quiz: SAR ADC Input Types</a:t>
            </a:r>
            <a:endParaRPr lang="en-US" dirty="0"/>
          </a:p>
        </p:txBody>
      </p:sp>
      <p:sp>
        <p:nvSpPr>
          <p:cNvPr id="3" name="Content Placeholder 2"/>
          <p:cNvSpPr>
            <a:spLocks noGrp="1"/>
          </p:cNvSpPr>
          <p:nvPr>
            <p:ph idx="1"/>
          </p:nvPr>
        </p:nvSpPr>
        <p:spPr/>
        <p:txBody>
          <a:bodyPr/>
          <a:lstStyle/>
          <a:p>
            <a:pPr marL="514350" indent="-514350">
              <a:buAutoNum type="arabicPeriod" startAt="2"/>
            </a:pPr>
            <a:r>
              <a:rPr lang="en-US" dirty="0" smtClean="0"/>
              <a:t>(T/F) The signal below can be directly applied to an ADC with a fully differential input.</a:t>
            </a:r>
          </a:p>
          <a:p>
            <a:pPr marL="977773" lvl="1" indent="-514350">
              <a:buFont typeface="+mj-lt"/>
              <a:buAutoNum type="alphaLcPeriod"/>
            </a:pPr>
            <a:r>
              <a:rPr lang="en-US" dirty="0" smtClean="0"/>
              <a:t>True.</a:t>
            </a:r>
            <a:endParaRPr lang="en-US" dirty="0"/>
          </a:p>
          <a:p>
            <a:pPr marL="977773" lvl="1" indent="-514350">
              <a:buFont typeface="+mj-lt"/>
              <a:buAutoNum type="alphaLcPeriod"/>
            </a:pPr>
            <a:r>
              <a:rPr lang="en-US" dirty="0" smtClean="0"/>
              <a:t>False.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13</a:t>
            </a:fld>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820789632"/>
              </p:ext>
            </p:extLst>
          </p:nvPr>
        </p:nvGraphicFramePr>
        <p:xfrm>
          <a:off x="685800" y="3363403"/>
          <a:ext cx="12878859" cy="3916307"/>
        </p:xfrm>
        <a:graphic>
          <a:graphicData uri="http://schemas.openxmlformats.org/presentationml/2006/ole">
            <mc:AlternateContent xmlns:mc="http://schemas.openxmlformats.org/markup-compatibility/2006">
              <mc:Choice xmlns:v="urn:schemas-microsoft-com:vml" Requires="v">
                <p:oleObj spid="_x0000_s92241" name="Visio" r:id="rId4" imgW="10096489" imgH="3070872" progId="Visio.Drawing.15">
                  <p:embed/>
                </p:oleObj>
              </mc:Choice>
              <mc:Fallback>
                <p:oleObj name="Visio" r:id="rId4" imgW="10096489" imgH="3070872" progId="Visio.Drawing.15">
                  <p:embed/>
                  <p:pic>
                    <p:nvPicPr>
                      <p:cNvPr id="0" name=""/>
                      <p:cNvPicPr/>
                      <p:nvPr/>
                    </p:nvPicPr>
                    <p:blipFill>
                      <a:blip r:embed="rId5"/>
                      <a:stretch>
                        <a:fillRect/>
                      </a:stretch>
                    </p:blipFill>
                    <p:spPr>
                      <a:xfrm>
                        <a:off x="685800" y="3363403"/>
                        <a:ext cx="12878859" cy="3916307"/>
                      </a:xfrm>
                      <a:prstGeom prst="rect">
                        <a:avLst/>
                      </a:prstGeom>
                    </p:spPr>
                  </p:pic>
                </p:oleObj>
              </mc:Fallback>
            </mc:AlternateContent>
          </a:graphicData>
        </a:graphic>
      </p:graphicFrame>
    </p:spTree>
    <p:extLst>
      <p:ext uri="{BB962C8B-B14F-4D97-AF65-F5344CB8AC3E}">
        <p14:creationId xmlns:p14="http://schemas.microsoft.com/office/powerpoint/2010/main" val="392949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914400" y="2743200"/>
            <a:ext cx="4572000" cy="45720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400" dirty="0">
                <a:solidFill>
                  <a:srgbClr val="DE0000"/>
                </a:solidFill>
              </a:rPr>
              <a:t>Quiz: SAR ADC Input Types</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t>(T/F) The signal below can be directly applied to an ADC with a fully differential input.</a:t>
            </a:r>
          </a:p>
          <a:p>
            <a:pPr marL="977773" lvl="1" indent="-514350">
              <a:buFont typeface="+mj-lt"/>
              <a:buAutoNum type="alphaLcPeriod"/>
            </a:pPr>
            <a:r>
              <a:rPr lang="en-US" dirty="0" smtClean="0"/>
              <a:t>True.</a:t>
            </a:r>
            <a:endParaRPr lang="en-US" dirty="0"/>
          </a:p>
          <a:p>
            <a:pPr marL="977773" lvl="1" indent="-514350">
              <a:buFont typeface="+mj-lt"/>
              <a:buAutoNum type="alphaLcPeriod"/>
            </a:pPr>
            <a:r>
              <a:rPr lang="en-US" dirty="0" smtClean="0"/>
              <a:t>False.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14</a:t>
            </a:fld>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778451802"/>
              </p:ext>
            </p:extLst>
          </p:nvPr>
        </p:nvGraphicFramePr>
        <p:xfrm>
          <a:off x="752888" y="3398893"/>
          <a:ext cx="13496512" cy="3916307"/>
        </p:xfrm>
        <a:graphic>
          <a:graphicData uri="http://schemas.openxmlformats.org/presentationml/2006/ole">
            <mc:AlternateContent xmlns:mc="http://schemas.openxmlformats.org/markup-compatibility/2006">
              <mc:Choice xmlns:v="urn:schemas-microsoft-com:vml" Requires="v">
                <p:oleObj spid="_x0000_s93265" name="Visio" r:id="rId4" imgW="10530863" imgH="3055536" progId="Visio.Drawing.15">
                  <p:embed/>
                </p:oleObj>
              </mc:Choice>
              <mc:Fallback>
                <p:oleObj name="Visio" r:id="rId4" imgW="10530863" imgH="3055536" progId="Visio.Drawing.15">
                  <p:embed/>
                  <p:pic>
                    <p:nvPicPr>
                      <p:cNvPr id="0" name=""/>
                      <p:cNvPicPr/>
                      <p:nvPr/>
                    </p:nvPicPr>
                    <p:blipFill>
                      <a:blip r:embed="rId5"/>
                      <a:stretch>
                        <a:fillRect/>
                      </a:stretch>
                    </p:blipFill>
                    <p:spPr>
                      <a:xfrm>
                        <a:off x="752888" y="3398893"/>
                        <a:ext cx="13496512" cy="3916307"/>
                      </a:xfrm>
                      <a:prstGeom prst="rect">
                        <a:avLst/>
                      </a:prstGeom>
                    </p:spPr>
                  </p:pic>
                </p:oleObj>
              </mc:Fallback>
            </mc:AlternateContent>
          </a:graphicData>
        </a:graphic>
      </p:graphicFrame>
    </p:spTree>
    <p:extLst>
      <p:ext uri="{BB962C8B-B14F-4D97-AF65-F5344CB8AC3E}">
        <p14:creationId xmlns:p14="http://schemas.microsoft.com/office/powerpoint/2010/main" val="375071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944880" y="4724400"/>
            <a:ext cx="4572000" cy="45720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914400" y="2743200"/>
            <a:ext cx="6934200" cy="45720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400" dirty="0">
                <a:solidFill>
                  <a:srgbClr val="DE0000"/>
                </a:solidFill>
              </a:rPr>
              <a:t>Quiz: SAR ADC Input Types</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4"/>
            </a:pPr>
            <a:r>
              <a:rPr lang="en-US" dirty="0" smtClean="0"/>
              <a:t>Which type of ADC would require a wide bandwidth amplifier and a RC charge bucket filter?</a:t>
            </a:r>
          </a:p>
          <a:p>
            <a:pPr marL="977773" lvl="1" indent="-514350">
              <a:buFont typeface="+mj-lt"/>
              <a:buAutoNum type="alphaLcPeriod"/>
            </a:pPr>
            <a:r>
              <a:rPr lang="en-US" dirty="0" smtClean="0"/>
              <a:t>A high voltage SAR with an internal PGA.</a:t>
            </a:r>
          </a:p>
          <a:p>
            <a:pPr marL="977773" lvl="1" indent="-514350">
              <a:buFont typeface="+mj-lt"/>
              <a:buAutoNum type="alphaLcPeriod"/>
            </a:pPr>
            <a:r>
              <a:rPr lang="en-US" dirty="0" smtClean="0"/>
              <a:t>A switched capacitor input SAR ADC.</a:t>
            </a:r>
            <a:endParaRPr lang="en-US" dirty="0"/>
          </a:p>
          <a:p>
            <a:pPr marL="977773" lvl="1" indent="-514350">
              <a:buFont typeface="+mj-lt"/>
              <a:buAutoNum type="alphaLcPeriod"/>
            </a:pPr>
            <a:endParaRPr lang="en-US" dirty="0" smtClean="0"/>
          </a:p>
          <a:p>
            <a:pPr marL="514350" indent="-514350">
              <a:buFont typeface="+mj-lt"/>
              <a:buAutoNum type="arabicPeriod" startAt="5"/>
            </a:pPr>
            <a:r>
              <a:rPr lang="en-US" dirty="0" smtClean="0"/>
              <a:t>(</a:t>
            </a:r>
            <a:r>
              <a:rPr lang="en-US" dirty="0"/>
              <a:t>T/F) </a:t>
            </a:r>
            <a:r>
              <a:rPr lang="en-US" dirty="0" smtClean="0"/>
              <a:t>In general, a fully differential input has double the range of a single ended input assuming the same reference voltage.</a:t>
            </a:r>
          </a:p>
          <a:p>
            <a:pPr marL="977773" lvl="1" indent="-514350">
              <a:buFont typeface="+mj-lt"/>
              <a:buAutoNum type="alphaLcPeriod"/>
            </a:pPr>
            <a:r>
              <a:rPr lang="en-US" dirty="0" smtClean="0"/>
              <a:t>True</a:t>
            </a:r>
            <a:r>
              <a:rPr lang="en-US" dirty="0"/>
              <a:t>.</a:t>
            </a:r>
          </a:p>
          <a:p>
            <a:pPr marL="977773" lvl="1" indent="-514350">
              <a:buFont typeface="+mj-lt"/>
              <a:buAutoNum type="alphaLcPeriod"/>
            </a:pPr>
            <a:r>
              <a:rPr lang="en-US" dirty="0"/>
              <a:t>False</a:t>
            </a:r>
            <a:r>
              <a:rPr lang="en-US" dirty="0" smtClean="0"/>
              <a:t>.</a:t>
            </a:r>
          </a:p>
          <a:p>
            <a:pPr marL="977773" lvl="1" indent="-514350">
              <a:buFont typeface="+mj-lt"/>
              <a:buAutoNum type="alphaLcPeriod"/>
            </a:pPr>
            <a:endParaRPr lang="en-US" dirty="0"/>
          </a:p>
          <a:p>
            <a:pPr marL="0" indent="0">
              <a:buNone/>
            </a:pPr>
            <a:endParaRPr lang="en-US" dirty="0"/>
          </a:p>
          <a:p>
            <a:pPr marL="463423" lvl="1" indent="0">
              <a:buNone/>
            </a:pP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15</a:t>
            </a:fld>
            <a:endParaRPr lang="en-US" dirty="0"/>
          </a:p>
        </p:txBody>
      </p:sp>
    </p:spTree>
    <p:extLst>
      <p:ext uri="{BB962C8B-B14F-4D97-AF65-F5344CB8AC3E}">
        <p14:creationId xmlns:p14="http://schemas.microsoft.com/office/powerpoint/2010/main" val="3318706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914400" y="1828800"/>
            <a:ext cx="4572000" cy="45720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400" dirty="0">
                <a:solidFill>
                  <a:srgbClr val="DE0000"/>
                </a:solidFill>
              </a:rPr>
              <a:t>Quiz: SAR ADC Input Types</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6"/>
            </a:pPr>
            <a:r>
              <a:rPr lang="en-US" dirty="0" smtClean="0"/>
              <a:t>The circuit in the figure below has a ____.</a:t>
            </a:r>
            <a:endParaRPr lang="en-US" dirty="0"/>
          </a:p>
          <a:p>
            <a:pPr marL="977773" lvl="1" indent="-514350">
              <a:buFont typeface="+mj-lt"/>
              <a:buAutoNum type="alphaLcPeriod"/>
            </a:pPr>
            <a:r>
              <a:rPr lang="en-US" dirty="0" smtClean="0"/>
              <a:t>Unipolar, differential input.</a:t>
            </a:r>
          </a:p>
          <a:p>
            <a:pPr marL="977773" lvl="1" indent="-514350">
              <a:buFont typeface="+mj-lt"/>
              <a:buAutoNum type="alphaLcPeriod"/>
            </a:pPr>
            <a:r>
              <a:rPr lang="en-US" dirty="0" smtClean="0"/>
              <a:t>Bipolar, differential input.</a:t>
            </a:r>
            <a:endParaRPr lang="en-US" dirty="0"/>
          </a:p>
          <a:p>
            <a:pPr marL="463423" lvl="1" indent="0">
              <a:buNone/>
            </a:pPr>
            <a:endParaRPr lang="en-US" dirty="0" smtClean="0"/>
          </a:p>
          <a:p>
            <a:pPr marL="463423" lvl="1" indent="0">
              <a:buNone/>
            </a:pP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16</a:t>
            </a:fld>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121464987"/>
              </p:ext>
            </p:extLst>
          </p:nvPr>
        </p:nvGraphicFramePr>
        <p:xfrm>
          <a:off x="3276600" y="2667000"/>
          <a:ext cx="10866438" cy="4702175"/>
        </p:xfrm>
        <a:graphic>
          <a:graphicData uri="http://schemas.openxmlformats.org/presentationml/2006/ole">
            <mc:AlternateContent xmlns:mc="http://schemas.openxmlformats.org/markup-compatibility/2006">
              <mc:Choice xmlns:v="urn:schemas-microsoft-com:vml" Requires="v">
                <p:oleObj spid="_x0000_s94289" name="Visio" r:id="rId4" imgW="10866043" imgH="4701456" progId="Visio.Drawing.15">
                  <p:embed/>
                </p:oleObj>
              </mc:Choice>
              <mc:Fallback>
                <p:oleObj name="Visio" r:id="rId4" imgW="10866043" imgH="4701456" progId="Visio.Drawing.15">
                  <p:embed/>
                  <p:pic>
                    <p:nvPicPr>
                      <p:cNvPr id="0" name=""/>
                      <p:cNvPicPr/>
                      <p:nvPr/>
                    </p:nvPicPr>
                    <p:blipFill>
                      <a:blip r:embed="rId5"/>
                      <a:stretch>
                        <a:fillRect/>
                      </a:stretch>
                    </p:blipFill>
                    <p:spPr>
                      <a:xfrm>
                        <a:off x="3276600" y="2667000"/>
                        <a:ext cx="10866438" cy="4702175"/>
                      </a:xfrm>
                      <a:prstGeom prst="rect">
                        <a:avLst/>
                      </a:prstGeom>
                    </p:spPr>
                  </p:pic>
                </p:oleObj>
              </mc:Fallback>
            </mc:AlternateContent>
          </a:graphicData>
        </a:graphic>
      </p:graphicFrame>
    </p:spTree>
    <p:extLst>
      <p:ext uri="{BB962C8B-B14F-4D97-AF65-F5344CB8AC3E}">
        <p14:creationId xmlns:p14="http://schemas.microsoft.com/office/powerpoint/2010/main" val="308467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8000" dirty="0">
                <a:solidFill>
                  <a:srgbClr val="DE0000"/>
                </a:solidFill>
              </a:rPr>
              <a:t>Part </a:t>
            </a:r>
            <a:r>
              <a:rPr lang="en-US" sz="8000" dirty="0" smtClean="0">
                <a:solidFill>
                  <a:srgbClr val="DE0000"/>
                </a:solidFill>
              </a:rPr>
              <a:t>1</a:t>
            </a:r>
            <a:br>
              <a:rPr lang="en-US" sz="8000" dirty="0" smtClean="0">
                <a:solidFill>
                  <a:srgbClr val="DE0000"/>
                </a:solidFill>
              </a:rPr>
            </a:br>
            <a:r>
              <a:rPr lang="en-US" sz="8000" dirty="0" smtClean="0">
                <a:solidFill>
                  <a:srgbClr val="DE0000"/>
                </a:solidFill>
              </a:rPr>
              <a:t> </a:t>
            </a:r>
            <a:r>
              <a:rPr lang="en-US" sz="8000" dirty="0">
                <a:solidFill>
                  <a:srgbClr val="DE0000"/>
                </a:solidFill>
              </a:rPr>
              <a:t>Q </a:t>
            </a:r>
            <a:r>
              <a:rPr lang="en-US" sz="8000" dirty="0" smtClean="0">
                <a:solidFill>
                  <a:srgbClr val="DE0000"/>
                </a:solidFill>
              </a:rPr>
              <a:t>&amp; A Time.</a:t>
            </a:r>
            <a:endParaRPr lang="en-US" sz="5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17</a:t>
            </a:fld>
            <a:endParaRPr lang="en-US"/>
          </a:p>
        </p:txBody>
      </p:sp>
    </p:spTree>
    <p:extLst>
      <p:ext uri="{BB962C8B-B14F-4D97-AF65-F5344CB8AC3E}">
        <p14:creationId xmlns:p14="http://schemas.microsoft.com/office/powerpoint/2010/main" val="35113415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r>
              <a:rPr lang="en-US" sz="4800" dirty="0">
                <a:solidFill>
                  <a:srgbClr val="DE0000"/>
                </a:solidFill>
              </a:rPr>
              <a:t>Determining a SAR </a:t>
            </a:r>
            <a:r>
              <a:rPr lang="en-US" sz="4800" dirty="0" smtClean="0">
                <a:solidFill>
                  <a:srgbClr val="DE0000"/>
                </a:solidFill>
              </a:rPr>
              <a:t>ADC’s</a:t>
            </a:r>
            <a:br>
              <a:rPr lang="en-US" sz="4800" dirty="0" smtClean="0">
                <a:solidFill>
                  <a:srgbClr val="DE0000"/>
                </a:solidFill>
              </a:rPr>
            </a:br>
            <a:r>
              <a:rPr lang="en-US" sz="4800" dirty="0" smtClean="0">
                <a:solidFill>
                  <a:srgbClr val="DE0000"/>
                </a:solidFill>
              </a:rPr>
              <a:t>Linear </a:t>
            </a:r>
            <a:r>
              <a:rPr lang="en-US" sz="4800" dirty="0">
                <a:solidFill>
                  <a:srgbClr val="DE0000"/>
                </a:solidFill>
              </a:rPr>
              <a:t>Range when </a:t>
            </a:r>
            <a:r>
              <a:rPr lang="en-US" sz="4800" dirty="0" smtClean="0">
                <a:solidFill>
                  <a:srgbClr val="DE0000"/>
                </a:solidFill>
              </a:rPr>
              <a:t>using</a:t>
            </a:r>
            <a:br>
              <a:rPr lang="en-US" sz="4800" dirty="0" smtClean="0">
                <a:solidFill>
                  <a:srgbClr val="DE0000"/>
                </a:solidFill>
              </a:rPr>
            </a:br>
            <a:r>
              <a:rPr lang="en-US" sz="4800" dirty="0" smtClean="0">
                <a:solidFill>
                  <a:srgbClr val="DE0000"/>
                </a:solidFill>
              </a:rPr>
              <a:t>Operational </a:t>
            </a:r>
            <a:r>
              <a:rPr lang="en-US" sz="4800" dirty="0">
                <a:solidFill>
                  <a:srgbClr val="DE0000"/>
                </a:solidFill>
              </a:rPr>
              <a:t>Amplifiers</a:t>
            </a:r>
            <a:br>
              <a:rPr lang="en-US" sz="4800" dirty="0">
                <a:solidFill>
                  <a:srgbClr val="DE0000"/>
                </a:solidFill>
              </a:rPr>
            </a:br>
            <a:r>
              <a:rPr lang="en-US" sz="2800" dirty="0" smtClean="0">
                <a:solidFill>
                  <a:srgbClr val="DE0000"/>
                </a:solidFill>
              </a:rPr>
              <a:t/>
            </a:r>
            <a:br>
              <a:rPr lang="en-US" sz="2800" dirty="0" smtClean="0">
                <a:solidFill>
                  <a:srgbClr val="DE0000"/>
                </a:solidFill>
              </a:rPr>
            </a:br>
            <a:r>
              <a:rPr lang="en-US" sz="2800" dirty="0" smtClean="0">
                <a:solidFill>
                  <a:srgbClr val="DE0000"/>
                </a:solidFill>
              </a:rPr>
              <a:t>TI </a:t>
            </a:r>
            <a:r>
              <a:rPr lang="en-US" sz="2800" dirty="0">
                <a:solidFill>
                  <a:srgbClr val="DE0000"/>
                </a:solidFill>
              </a:rPr>
              <a:t>Precision Labs – </a:t>
            </a:r>
            <a:r>
              <a:rPr lang="en-US" sz="2800" dirty="0" smtClean="0">
                <a:solidFill>
                  <a:srgbClr val="DE0000"/>
                </a:solidFill>
              </a:rPr>
              <a:t>ADCs</a:t>
            </a:r>
            <a:endParaRPr lang="en-US" sz="2400" dirty="0"/>
          </a:p>
        </p:txBody>
      </p:sp>
      <p:sp>
        <p:nvSpPr>
          <p:cNvPr id="3" name="Subtitle 2"/>
          <p:cNvSpPr>
            <a:spLocks noGrp="1"/>
          </p:cNvSpPr>
          <p:nvPr>
            <p:ph type="subTitle" idx="1"/>
          </p:nvPr>
        </p:nvSpPr>
        <p:spPr>
          <a:xfrm>
            <a:off x="548640" y="4709161"/>
            <a:ext cx="13533120" cy="1783080"/>
          </a:xfrm>
        </p:spPr>
        <p:txBody>
          <a:bodyPr/>
          <a:lstStyle/>
          <a:p>
            <a:endParaRPr lang="en-US" sz="2400" dirty="0" smtClean="0"/>
          </a:p>
          <a:p>
            <a:r>
              <a:rPr lang="en-US" sz="2400" dirty="0" smtClean="0"/>
              <a:t>by </a:t>
            </a:r>
            <a:r>
              <a:rPr lang="en-US" sz="2400" dirty="0"/>
              <a:t>Art </a:t>
            </a:r>
            <a:r>
              <a:rPr lang="en-US" sz="2400" dirty="0" smtClean="0"/>
              <a:t>Kay &amp; Dale Li</a:t>
            </a:r>
            <a:endParaRPr lang="en-US" sz="24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18</a:t>
            </a:fld>
            <a:endParaRPr lang="en-US" dirty="0"/>
          </a:p>
        </p:txBody>
      </p:sp>
    </p:spTree>
    <p:extLst>
      <p:ext uri="{BB962C8B-B14F-4D97-AF65-F5344CB8AC3E}">
        <p14:creationId xmlns:p14="http://schemas.microsoft.com/office/powerpoint/2010/main" val="1177296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61"/>
            <a:ext cx="14173200" cy="977266"/>
          </a:xfrm>
        </p:spPr>
        <p:txBody>
          <a:bodyPr/>
          <a:lstStyle/>
          <a:p>
            <a:r>
              <a:rPr lang="en-US" dirty="0" smtClean="0"/>
              <a:t>Single Ended Input: ADC Input Range Considerations</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19</a:t>
            </a:fld>
            <a:endParaRPr lang="en-US" dirty="0"/>
          </a:p>
        </p:txBody>
      </p:sp>
      <p:sp>
        <p:nvSpPr>
          <p:cNvPr id="7" name="Rectangle 6"/>
          <p:cNvSpPr/>
          <p:nvPr/>
        </p:nvSpPr>
        <p:spPr>
          <a:xfrm>
            <a:off x="10830064" y="3398893"/>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graphicFrame>
        <p:nvGraphicFramePr>
          <p:cNvPr id="14" name="Table 13"/>
          <p:cNvGraphicFramePr>
            <a:graphicFrameLocks noGrp="1"/>
          </p:cNvGraphicFramePr>
          <p:nvPr>
            <p:extLst>
              <p:ext uri="{D42A27DB-BD31-4B8C-83A1-F6EECF244321}">
                <p14:modId xmlns:p14="http://schemas.microsoft.com/office/powerpoint/2010/main" val="1645059647"/>
              </p:ext>
            </p:extLst>
          </p:nvPr>
        </p:nvGraphicFramePr>
        <p:xfrm>
          <a:off x="381000" y="1066800"/>
          <a:ext cx="11734800" cy="1577340"/>
        </p:xfrm>
        <a:graphic>
          <a:graphicData uri="http://schemas.openxmlformats.org/drawingml/2006/table">
            <a:tbl>
              <a:tblPr firstRow="1" firstCol="1" bandRow="1">
                <a:tableStyleId>{5C22544A-7EE6-4342-B048-85BDC9FD1C3A}</a:tableStyleId>
              </a:tblPr>
              <a:tblGrid>
                <a:gridCol w="3200400"/>
                <a:gridCol w="1556971"/>
                <a:gridCol w="2299367"/>
                <a:gridCol w="1189340"/>
                <a:gridCol w="1050322"/>
                <a:gridCol w="1249062"/>
                <a:gridCol w="1189338"/>
              </a:tblGrid>
              <a:tr h="311734">
                <a:tc gridSpan="2">
                  <a:txBody>
                    <a:bodyPr/>
                    <a:lstStyle/>
                    <a:p>
                      <a:pPr marL="0" marR="0">
                        <a:lnSpc>
                          <a:spcPct val="115000"/>
                        </a:lnSpc>
                        <a:spcBef>
                          <a:spcPts val="0"/>
                        </a:spcBef>
                        <a:spcAft>
                          <a:spcPts val="0"/>
                        </a:spcAft>
                      </a:pPr>
                      <a:r>
                        <a:rPr lang="en-US" sz="1800" dirty="0" smtClean="0">
                          <a:solidFill>
                            <a:sysClr val="windowText" lastClr="000000"/>
                          </a:solidFill>
                          <a:effectLst/>
                        </a:rPr>
                        <a:t>PARAMETER ADS7042</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800" dirty="0">
                          <a:solidFill>
                            <a:sysClr val="windowText" lastClr="000000"/>
                          </a:solidFill>
                          <a:effectLst/>
                        </a:rPr>
                        <a:t>TEST CONDITION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TYP</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gridSpan="7">
                  <a:txBody>
                    <a:bodyPr/>
                    <a:lstStyle/>
                    <a:p>
                      <a:pPr marL="0" marR="0">
                        <a:lnSpc>
                          <a:spcPct val="115000"/>
                        </a:lnSpc>
                        <a:spcBef>
                          <a:spcPts val="0"/>
                        </a:spcBef>
                        <a:spcAft>
                          <a:spcPts val="0"/>
                        </a:spcAft>
                      </a:pPr>
                      <a:r>
                        <a:rPr lang="en-US" sz="1800" dirty="0" smtClean="0">
                          <a:solidFill>
                            <a:sysClr val="windowText" lastClr="000000"/>
                          </a:solidFill>
                          <a:effectLst/>
                        </a:rPr>
                        <a:t>ANALOG INPUT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9601">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Full-scale</a:t>
                      </a:r>
                      <a:r>
                        <a:rPr lang="en-US" sz="1800" b="0" baseline="0" dirty="0" smtClean="0">
                          <a:solidFill>
                            <a:sysClr val="windowText" lastClr="000000"/>
                          </a:solidFill>
                          <a:effectLst/>
                          <a:latin typeface="+mn-lt"/>
                          <a:ea typeface="Calibri"/>
                          <a:cs typeface="Times New Roman"/>
                        </a:rPr>
                        <a:t> input voltage span</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dirty="0" smtClean="0">
                          <a:solidFill>
                            <a:srgbClr val="0033CC"/>
                          </a:solidFill>
                          <a:latin typeface="+mn-lt"/>
                        </a:rPr>
                        <a:t>0</a:t>
                      </a:r>
                      <a:endParaRPr lang="en-US" sz="1800" b="1" dirty="0">
                        <a:solidFill>
                          <a:srgbClr val="0033CC"/>
                        </a:solidFill>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1" dirty="0">
                        <a:solidFill>
                          <a:srgbClr val="0033CC"/>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0033CC"/>
                          </a:solidFill>
                          <a:effectLst/>
                          <a:latin typeface="+mn-lt"/>
                          <a:ea typeface="Calibri"/>
                          <a:cs typeface="Times New Roman"/>
                        </a:rPr>
                        <a:t>AVDD</a:t>
                      </a:r>
                      <a:endParaRPr lang="en-US" sz="1800" b="1" dirty="0">
                        <a:solidFill>
                          <a:srgbClr val="0033CC"/>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Absolute Input voltage</a:t>
                      </a:r>
                      <a:r>
                        <a:rPr lang="en-US" sz="1800" b="0" baseline="0" dirty="0" smtClean="0">
                          <a:solidFill>
                            <a:sysClr val="windowText" lastClr="000000"/>
                          </a:solidFill>
                          <a:effectLst/>
                          <a:latin typeface="+mn-lt"/>
                          <a:ea typeface="Calibri"/>
                          <a:cs typeface="Times New Roman"/>
                        </a:rPr>
                        <a:t> range</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baseline="0" dirty="0" smtClean="0">
                          <a:solidFill>
                            <a:sysClr val="windowText" lastClr="000000"/>
                          </a:solidFill>
                          <a:effectLst/>
                          <a:latin typeface="+mn-lt"/>
                          <a:ea typeface="Calibri"/>
                          <a:cs typeface="Times New Roman"/>
                        </a:rPr>
                        <a:t>AINP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latin typeface="+mn-lt"/>
                        </a:rPr>
                        <a:t>0</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AVDD+0.1</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0150">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baseline="0" dirty="0" smtClean="0">
                          <a:solidFill>
                            <a:sysClr val="windowText" lastClr="000000"/>
                          </a:solidFill>
                          <a:effectLst/>
                          <a:latin typeface="+mn-lt"/>
                          <a:ea typeface="Calibri"/>
                          <a:cs typeface="Times New Roman"/>
                        </a:rPr>
                        <a:t>AINM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latin typeface="+mn-lt"/>
                        </a:rPr>
                        <a:t>-0.1</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+0.1</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2580048741"/>
              </p:ext>
            </p:extLst>
          </p:nvPr>
        </p:nvGraphicFramePr>
        <p:xfrm>
          <a:off x="381000" y="2819400"/>
          <a:ext cx="7086600" cy="1892808"/>
        </p:xfrm>
        <a:graphic>
          <a:graphicData uri="http://schemas.openxmlformats.org/drawingml/2006/table">
            <a:tbl>
              <a:tblPr firstRow="1" firstCol="1" bandRow="1">
                <a:tableStyleId>{5C22544A-7EE6-4342-B048-85BDC9FD1C3A}</a:tableStyleId>
              </a:tblPr>
              <a:tblGrid>
                <a:gridCol w="2971800"/>
                <a:gridCol w="1524000"/>
                <a:gridCol w="1371600"/>
                <a:gridCol w="1219200"/>
              </a:tblGrid>
              <a:tr h="311734">
                <a:tc>
                  <a:txBody>
                    <a:bodyPr/>
                    <a:lstStyle/>
                    <a:p>
                      <a:pPr marL="0" marR="0">
                        <a:lnSpc>
                          <a:spcPct val="115000"/>
                        </a:lnSpc>
                        <a:spcBef>
                          <a:spcPts val="0"/>
                        </a:spcBef>
                        <a:spcAft>
                          <a:spcPts val="0"/>
                        </a:spcAft>
                      </a:pPr>
                      <a:r>
                        <a:rPr lang="en-US" sz="1800" dirty="0" smtClean="0">
                          <a:solidFill>
                            <a:sysClr val="windowText" lastClr="000000"/>
                          </a:solidFill>
                          <a:effectLst/>
                          <a:latin typeface="Calibri"/>
                          <a:ea typeface="Calibri"/>
                          <a:cs typeface="Times New Roman"/>
                        </a:rPr>
                        <a:t>Absolute Maximum Ratings</a:t>
                      </a:r>
                      <a:endParaRPr lang="en-US" sz="1800" dirty="0">
                        <a:solidFill>
                          <a:sysClr val="windowText" lastClr="000000"/>
                        </a:solidFill>
                        <a:effectLst/>
                        <a:latin typeface="Calibri"/>
                        <a:ea typeface="Calibri"/>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dirty="0">
                        <a:solidFill>
                          <a:sysClr val="windowText" lastClr="000000"/>
                        </a:solidFill>
                        <a:effectLst/>
                        <a:latin typeface="Calibri"/>
                        <a:ea typeface="Calibri"/>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dirty="0">
                        <a:solidFill>
                          <a:sysClr val="windowText" lastClr="000000"/>
                        </a:solidFill>
                        <a:effectLst/>
                        <a:latin typeface="Calibri"/>
                        <a:ea typeface="Calibri"/>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endParaRPr lang="en-US" sz="1800" dirty="0">
                        <a:solidFill>
                          <a:sysClr val="windowText" lastClr="000000"/>
                        </a:solidFill>
                        <a:effectLst/>
                        <a:latin typeface="Calibri"/>
                        <a:ea typeface="Calibri"/>
                        <a:cs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1734">
                <a:tc>
                  <a:txBody>
                    <a:bodyPr/>
                    <a:lstStyle/>
                    <a:p>
                      <a:pPr marL="0" marR="0">
                        <a:lnSpc>
                          <a:spcPct val="115000"/>
                        </a:lnSpc>
                        <a:spcBef>
                          <a:spcPts val="0"/>
                        </a:spcBef>
                        <a:spcAft>
                          <a:spcPts val="0"/>
                        </a:spcAft>
                      </a:pPr>
                      <a:r>
                        <a:rPr lang="en-US" sz="1800" dirty="0" smtClean="0">
                          <a:solidFill>
                            <a:sysClr val="windowText" lastClr="000000"/>
                          </a:solidFill>
                          <a:effectLst/>
                        </a:rPr>
                        <a:t>ADS7042</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AVDD</a:t>
                      </a:r>
                      <a:r>
                        <a:rPr lang="en-US" sz="1800" b="0" baseline="0" dirty="0" smtClean="0">
                          <a:solidFill>
                            <a:sysClr val="windowText" lastClr="000000"/>
                          </a:solidFill>
                          <a:effectLst/>
                          <a:latin typeface="+mn-lt"/>
                          <a:ea typeface="Calibri"/>
                          <a:cs typeface="Times New Roman"/>
                        </a:rPr>
                        <a:t> to GND</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smtClean="0">
                          <a:latin typeface="+mn-lt"/>
                        </a:rPr>
                        <a:t>-0.3</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3.9</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DVDD to GND</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smtClean="0">
                          <a:latin typeface="+mn-lt"/>
                        </a:rPr>
                        <a:t>-0.3</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3.9</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AINP to GND</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b="1" dirty="0" smtClean="0">
                          <a:solidFill>
                            <a:srgbClr val="FF0000"/>
                          </a:solidFill>
                          <a:latin typeface="+mn-lt"/>
                        </a:rPr>
                        <a:t>-0.3</a:t>
                      </a:r>
                      <a:endParaRPr lang="en-US" sz="1800" b="1" dirty="0">
                        <a:solidFill>
                          <a:srgbClr val="FF0000"/>
                        </a:solidFill>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FF0000"/>
                          </a:solidFill>
                          <a:effectLst/>
                          <a:latin typeface="+mn-lt"/>
                          <a:ea typeface="Calibri"/>
                          <a:cs typeface="Times New Roman"/>
                        </a:rPr>
                        <a:t>AVDD + 0.3</a:t>
                      </a:r>
                      <a:endParaRPr lang="en-US" sz="18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AINM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800" dirty="0" smtClean="0">
                          <a:latin typeface="+mn-lt"/>
                        </a:rPr>
                        <a:t>-0.3</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+0.3</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TextBox 2"/>
          <p:cNvSpPr txBox="1"/>
          <p:nvPr/>
        </p:nvSpPr>
        <p:spPr>
          <a:xfrm>
            <a:off x="914400" y="5638800"/>
            <a:ext cx="5638800" cy="461665"/>
          </a:xfrm>
          <a:prstGeom prst="rect">
            <a:avLst/>
          </a:prstGeom>
          <a:noFill/>
        </p:spPr>
        <p:txBody>
          <a:bodyPr wrap="square" rtlCol="0">
            <a:spAutoFit/>
          </a:bodyPr>
          <a:lstStyle/>
          <a:p>
            <a:r>
              <a:rPr lang="en-US" sz="2400" dirty="0" smtClean="0"/>
              <a:t>AVDD+0.3 = 3.3V + 0.3V = 3.6V</a:t>
            </a:r>
            <a:endParaRPr lang="en-US" sz="2400" dirty="0"/>
          </a:p>
        </p:txBody>
      </p:sp>
      <p:cxnSp>
        <p:nvCxnSpPr>
          <p:cNvPr id="9" name="Straight Connector 8"/>
          <p:cNvCxnSpPr/>
          <p:nvPr/>
        </p:nvCxnSpPr>
        <p:spPr>
          <a:xfrm flipH="1">
            <a:off x="5105400" y="4343400"/>
            <a:ext cx="609600" cy="1219200"/>
          </a:xfrm>
          <a:prstGeom prst="line">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6" name="Object 5"/>
          <p:cNvGraphicFramePr>
            <a:graphicFrameLocks noChangeAspect="1"/>
          </p:cNvGraphicFramePr>
          <p:nvPr>
            <p:extLst>
              <p:ext uri="{D42A27DB-BD31-4B8C-83A1-F6EECF244321}">
                <p14:modId xmlns:p14="http://schemas.microsoft.com/office/powerpoint/2010/main" val="1398481654"/>
              </p:ext>
            </p:extLst>
          </p:nvPr>
        </p:nvGraphicFramePr>
        <p:xfrm>
          <a:off x="7696770" y="3200400"/>
          <a:ext cx="6552630" cy="3783780"/>
        </p:xfrm>
        <a:graphic>
          <a:graphicData uri="http://schemas.openxmlformats.org/presentationml/2006/ole">
            <mc:AlternateContent xmlns:mc="http://schemas.openxmlformats.org/markup-compatibility/2006">
              <mc:Choice xmlns:v="urn:schemas-microsoft-com:vml" Requires="v">
                <p:oleObj spid="_x0000_s95313" name="Visio" r:id="rId4" imgW="6240600" imgH="3603600" progId="Visio.Drawing.11">
                  <p:embed/>
                </p:oleObj>
              </mc:Choice>
              <mc:Fallback>
                <p:oleObj name="Visio" r:id="rId4" imgW="6240600" imgH="3603600" progId="Visio.Drawing.11">
                  <p:embed/>
                  <p:pic>
                    <p:nvPicPr>
                      <p:cNvPr id="0" name=""/>
                      <p:cNvPicPr/>
                      <p:nvPr/>
                    </p:nvPicPr>
                    <p:blipFill>
                      <a:blip r:embed="rId5"/>
                      <a:stretch>
                        <a:fillRect/>
                      </a:stretch>
                    </p:blipFill>
                    <p:spPr>
                      <a:xfrm>
                        <a:off x="7696770" y="3200400"/>
                        <a:ext cx="6552630" cy="3783780"/>
                      </a:xfrm>
                      <a:prstGeom prst="rect">
                        <a:avLst/>
                      </a:prstGeom>
                    </p:spPr>
                  </p:pic>
                </p:oleObj>
              </mc:Fallback>
            </mc:AlternateContent>
          </a:graphicData>
        </a:graphic>
      </p:graphicFrame>
    </p:spTree>
    <p:extLst>
      <p:ext uri="{BB962C8B-B14F-4D97-AF65-F5344CB8AC3E}">
        <p14:creationId xmlns:p14="http://schemas.microsoft.com/office/powerpoint/2010/main" val="16606555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Summary – 1hr or 1:15hr seminar.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1989441809"/>
              </p:ext>
            </p:extLst>
          </p:nvPr>
        </p:nvGraphicFramePr>
        <p:xfrm>
          <a:off x="762000" y="1447800"/>
          <a:ext cx="13182600" cy="4114800"/>
        </p:xfrm>
        <a:graphic>
          <a:graphicData uri="http://schemas.openxmlformats.org/drawingml/2006/table">
            <a:tbl>
              <a:tblPr firstRow="1" bandRow="1">
                <a:tableStyleId>{5C22544A-7EE6-4342-B048-85BDC9FD1C3A}</a:tableStyleId>
              </a:tblPr>
              <a:tblGrid>
                <a:gridCol w="10820400"/>
                <a:gridCol w="2362200"/>
              </a:tblGrid>
              <a:tr h="370840">
                <a:tc>
                  <a:txBody>
                    <a:bodyPr/>
                    <a:lstStyle/>
                    <a:p>
                      <a:r>
                        <a:rPr lang="en-US" dirty="0" smtClean="0"/>
                        <a:t>Topic</a:t>
                      </a:r>
                      <a:endParaRPr lang="en-US" dirty="0"/>
                    </a:p>
                  </a:txBody>
                  <a:tcPr/>
                </a:tc>
                <a:tc>
                  <a:txBody>
                    <a:bodyPr/>
                    <a:lstStyle/>
                    <a:p>
                      <a:r>
                        <a:rPr lang="en-US" dirty="0" smtClean="0"/>
                        <a:t>Time</a:t>
                      </a:r>
                      <a:endParaRPr lang="en-US" dirty="0"/>
                    </a:p>
                  </a:txBody>
                  <a:tcPr/>
                </a:tc>
              </a:tr>
              <a:tr h="370840">
                <a:tc>
                  <a:txBody>
                    <a:bodyPr/>
                    <a:lstStyle/>
                    <a:p>
                      <a:r>
                        <a:rPr lang="en-US" sz="2400" dirty="0" smtClean="0">
                          <a:solidFill>
                            <a:schemeClr val="tx1"/>
                          </a:solidFill>
                        </a:rPr>
                        <a:t>1. SAR ADC Input Types</a:t>
                      </a:r>
                      <a:endParaRPr lang="en-US" dirty="0">
                        <a:solidFill>
                          <a:schemeClr val="tx1"/>
                        </a:solidFill>
                      </a:endParaRPr>
                    </a:p>
                  </a:txBody>
                  <a:tcPr/>
                </a:tc>
                <a:tc>
                  <a:txBody>
                    <a:bodyPr/>
                    <a:lstStyle/>
                    <a:p>
                      <a:r>
                        <a:rPr lang="en-US" dirty="0" smtClean="0"/>
                        <a:t>13</a:t>
                      </a:r>
                      <a:endParaRPr lang="en-US" dirty="0"/>
                    </a:p>
                  </a:txBody>
                  <a:tcPr/>
                </a:tc>
              </a:tr>
              <a:tr h="370840">
                <a:tc>
                  <a:txBody>
                    <a:bodyPr/>
                    <a:lstStyle/>
                    <a:p>
                      <a:r>
                        <a:rPr lang="en-US" sz="2400" dirty="0" smtClean="0">
                          <a:solidFill>
                            <a:schemeClr val="tx1"/>
                          </a:solidFill>
                        </a:rPr>
                        <a:t>2. SAR ADC’s Linear Range when using Operational Amplifiers</a:t>
                      </a:r>
                      <a:endParaRPr lang="en-US" dirty="0">
                        <a:solidFill>
                          <a:schemeClr val="tx1"/>
                        </a:solidFill>
                      </a:endParaRPr>
                    </a:p>
                  </a:txBody>
                  <a:tcPr/>
                </a:tc>
                <a:tc>
                  <a:txBody>
                    <a:bodyPr/>
                    <a:lstStyle/>
                    <a:p>
                      <a:r>
                        <a:rPr lang="en-US" dirty="0" smtClean="0"/>
                        <a:t>16</a:t>
                      </a:r>
                      <a:endParaRPr lang="en-US" dirty="0"/>
                    </a:p>
                  </a:txBody>
                  <a:tcPr/>
                </a:tc>
              </a:tr>
              <a:tr h="370840">
                <a:tc>
                  <a:txBody>
                    <a:bodyPr/>
                    <a:lstStyle/>
                    <a:p>
                      <a:r>
                        <a:rPr lang="en-US" sz="2400" dirty="0" smtClean="0">
                          <a:solidFill>
                            <a:schemeClr val="tx1"/>
                          </a:solidFill>
                        </a:rPr>
                        <a:t>3. SAR ADC’s Linear Range when using Instrumentation Amplifiers</a:t>
                      </a:r>
                      <a:endParaRPr lang="en-US" dirty="0">
                        <a:solidFill>
                          <a:schemeClr val="tx1"/>
                        </a:solidFill>
                      </a:endParaRPr>
                    </a:p>
                  </a:txBody>
                  <a:tcPr/>
                </a:tc>
                <a:tc>
                  <a:txBody>
                    <a:bodyPr/>
                    <a:lstStyle/>
                    <a:p>
                      <a:r>
                        <a:rPr lang="en-US" dirty="0" smtClean="0"/>
                        <a:t>8</a:t>
                      </a:r>
                      <a:endParaRPr lang="en-US" dirty="0"/>
                    </a:p>
                  </a:txBody>
                  <a:tcPr/>
                </a:tc>
              </a:tr>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dirty="0" smtClean="0">
                          <a:solidFill>
                            <a:schemeClr val="tx1"/>
                          </a:solidFill>
                        </a:rPr>
                        <a:t>4. Driving a SAR ADC with a Fully Differential Amplifier</a:t>
                      </a:r>
                      <a:endParaRPr lang="en-US" dirty="0" smtClean="0">
                        <a:solidFill>
                          <a:schemeClr val="tx1"/>
                        </a:solidFill>
                      </a:endParaRPr>
                    </a:p>
                  </a:txBody>
                  <a:tcPr/>
                </a:tc>
                <a:tc>
                  <a:txBody>
                    <a:bodyPr/>
                    <a:lstStyle/>
                    <a:p>
                      <a:r>
                        <a:rPr lang="en-US" dirty="0" smtClean="0"/>
                        <a:t>12</a:t>
                      </a:r>
                      <a:endParaRPr lang="en-US" dirty="0"/>
                    </a:p>
                  </a:txBody>
                  <a:tcPr/>
                </a:tc>
              </a:tr>
              <a:tr h="370840">
                <a:tc>
                  <a:txBody>
                    <a:bodyPr/>
                    <a:lstStyle/>
                    <a:p>
                      <a:r>
                        <a:rPr lang="en-US" dirty="0" smtClean="0"/>
                        <a:t>Total Q&amp;A Time -- Pause after each topic.</a:t>
                      </a:r>
                      <a:endParaRPr lang="en-US" dirty="0"/>
                    </a:p>
                  </a:txBody>
                  <a:tcPr/>
                </a:tc>
                <a:tc>
                  <a:txBody>
                    <a:bodyPr/>
                    <a:lstStyle/>
                    <a:p>
                      <a:r>
                        <a:rPr lang="en-US" dirty="0" smtClean="0"/>
                        <a:t>16</a:t>
                      </a:r>
                      <a:endParaRPr lang="en-US" dirty="0"/>
                    </a:p>
                  </a:txBody>
                  <a:tcPr/>
                </a:tc>
              </a:tr>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Hands</a:t>
                      </a:r>
                      <a:r>
                        <a:rPr lang="en-US" baseline="0" dirty="0" smtClean="0">
                          <a:solidFill>
                            <a:schemeClr val="tx1"/>
                          </a:solidFill>
                        </a:rPr>
                        <a:t>-on-Experiment: Crossover distortion</a:t>
                      </a:r>
                      <a:endParaRPr lang="en-US" dirty="0" smtClean="0">
                        <a:solidFill>
                          <a:schemeClr val="tx1"/>
                        </a:solidFill>
                      </a:endParaRPr>
                    </a:p>
                  </a:txBody>
                  <a:tcPr/>
                </a:tc>
                <a:tc>
                  <a:txBody>
                    <a:bodyPr/>
                    <a:lstStyle/>
                    <a:p>
                      <a:r>
                        <a:rPr lang="en-US" dirty="0" smtClean="0"/>
                        <a:t>15</a:t>
                      </a:r>
                      <a:endParaRPr lang="en-US" dirty="0"/>
                    </a:p>
                  </a:txBody>
                  <a:tcPr/>
                </a:tc>
              </a:tr>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Q&amp;A Time</a:t>
                      </a:r>
                    </a:p>
                  </a:txBody>
                  <a:tcPr/>
                </a:tc>
                <a:tc>
                  <a:txBody>
                    <a:bodyPr/>
                    <a:lstStyle/>
                    <a:p>
                      <a:r>
                        <a:rPr lang="en-US" dirty="0" smtClean="0"/>
                        <a:t>10</a:t>
                      </a:r>
                      <a:endParaRPr lang="en-US" dirty="0"/>
                    </a:p>
                  </a:txBody>
                  <a:tcPr/>
                </a:tc>
              </a:tr>
              <a:tr h="370840">
                <a:tc>
                  <a:txBody>
                    <a:bodyPr/>
                    <a:lstStyle/>
                    <a:p>
                      <a:pPr algn="r"/>
                      <a:r>
                        <a:rPr lang="en-US" dirty="0" smtClean="0"/>
                        <a:t>Total</a:t>
                      </a:r>
                    </a:p>
                  </a:txBody>
                  <a:tcPr/>
                </a:tc>
                <a:tc>
                  <a:txBody>
                    <a:bodyPr/>
                    <a:lstStyle/>
                    <a:p>
                      <a:r>
                        <a:rPr lang="en-US" dirty="0" smtClean="0"/>
                        <a:t>90min</a:t>
                      </a:r>
                      <a:endParaRPr lang="en-US" dirty="0"/>
                    </a:p>
                  </a:txBody>
                  <a:tcPr/>
                </a:tc>
              </a:tr>
            </a:tbl>
          </a:graphicData>
        </a:graphic>
      </p:graphicFrame>
    </p:spTree>
    <p:extLst>
      <p:ext uri="{BB962C8B-B14F-4D97-AF65-F5344CB8AC3E}">
        <p14:creationId xmlns:p14="http://schemas.microsoft.com/office/powerpoint/2010/main" val="2638884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Ended Input: </a:t>
            </a:r>
            <a:r>
              <a:rPr lang="en-US" dirty="0" smtClean="0"/>
              <a:t>OPA320 Linear Range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20</a:t>
            </a:fld>
            <a:endParaRPr lang="en-US" dirty="0"/>
          </a:p>
        </p:txBody>
      </p:sp>
      <p:sp>
        <p:nvSpPr>
          <p:cNvPr id="7" name="Rectangle 6"/>
          <p:cNvSpPr/>
          <p:nvPr/>
        </p:nvSpPr>
        <p:spPr>
          <a:xfrm>
            <a:off x="10830064" y="3398893"/>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1664215904"/>
              </p:ext>
            </p:extLst>
          </p:nvPr>
        </p:nvGraphicFramePr>
        <p:xfrm>
          <a:off x="304800" y="990600"/>
          <a:ext cx="13030200" cy="3040380"/>
        </p:xfrm>
        <a:graphic>
          <a:graphicData uri="http://schemas.openxmlformats.org/drawingml/2006/table">
            <a:tbl>
              <a:tblPr firstRow="1" firstCol="1" bandRow="1">
                <a:tableStyleId>{5C22544A-7EE6-4342-B048-85BDC9FD1C3A}</a:tableStyleId>
              </a:tblPr>
              <a:tblGrid>
                <a:gridCol w="3429000"/>
                <a:gridCol w="762000"/>
                <a:gridCol w="838200"/>
                <a:gridCol w="2971800"/>
                <a:gridCol w="1155359"/>
                <a:gridCol w="1166267"/>
                <a:gridCol w="1386945"/>
                <a:gridCol w="1320629"/>
              </a:tblGrid>
              <a:tr h="278346">
                <a:tc gridSpan="3">
                  <a:txBody>
                    <a:bodyPr/>
                    <a:lstStyle/>
                    <a:p>
                      <a:pPr marL="0" marR="0">
                        <a:lnSpc>
                          <a:spcPct val="115000"/>
                        </a:lnSpc>
                        <a:spcBef>
                          <a:spcPts val="0"/>
                        </a:spcBef>
                        <a:spcAft>
                          <a:spcPts val="0"/>
                        </a:spcAft>
                      </a:pPr>
                      <a:r>
                        <a:rPr lang="en-US" sz="1800" dirty="0" smtClean="0">
                          <a:solidFill>
                            <a:sysClr val="windowText" lastClr="000000"/>
                          </a:solidFill>
                          <a:effectLst/>
                        </a:rPr>
                        <a:t>PARAMETER OPA320 </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800" dirty="0">
                          <a:solidFill>
                            <a:sysClr val="windowText" lastClr="000000"/>
                          </a:solidFill>
                          <a:effectLst/>
                        </a:rPr>
                        <a:t>TEST CONDITION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TYP</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8346">
                <a:tc gridSpan="8">
                  <a:txBody>
                    <a:bodyPr/>
                    <a:lstStyle/>
                    <a:p>
                      <a:pPr marL="0" marR="0">
                        <a:lnSpc>
                          <a:spcPct val="115000"/>
                        </a:lnSpc>
                        <a:spcBef>
                          <a:spcPts val="0"/>
                        </a:spcBef>
                        <a:spcAft>
                          <a:spcPts val="0"/>
                        </a:spcAft>
                      </a:pPr>
                      <a:r>
                        <a:rPr lang="en-US" sz="1800" dirty="0" smtClean="0">
                          <a:solidFill>
                            <a:sysClr val="windowText" lastClr="000000"/>
                          </a:solidFill>
                          <a:effectLst/>
                        </a:rPr>
                        <a:t>INPUT VOLTAGE</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8346">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rPr>
                        <a:t>Common-mode</a:t>
                      </a:r>
                      <a:r>
                        <a:rPr lang="en-US" sz="1800" b="0" baseline="0" dirty="0" smtClean="0">
                          <a:solidFill>
                            <a:sysClr val="windowText" lastClr="000000"/>
                          </a:solidFill>
                          <a:effectLst/>
                          <a:latin typeface="+mn-lt"/>
                        </a:rPr>
                        <a:t> voltage range</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cm</a:t>
                      </a:r>
                      <a:endParaRPr lang="en-US" sz="1800" b="0"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FF0000"/>
                          </a:solidFill>
                          <a:effectLst/>
                          <a:latin typeface="+mn-lt"/>
                          <a:ea typeface="Calibri"/>
                          <a:cs typeface="Times New Roman"/>
                        </a:rPr>
                        <a:t>(V-) - 0.1</a:t>
                      </a:r>
                      <a:endParaRPr lang="en-US" sz="18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b="1" dirty="0">
                        <a:solidFill>
                          <a:srgbClr val="FF0000"/>
                        </a:solidFil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effectLst/>
                          <a:latin typeface="+mn-lt"/>
                          <a:ea typeface="Calibri"/>
                          <a:cs typeface="Times New Roman"/>
                        </a:rPr>
                        <a:t>(V+)+0.1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2720">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OUTPUT</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15000"/>
                        </a:lnSpc>
                        <a:spcBef>
                          <a:spcPts val="0"/>
                        </a:spcBef>
                        <a:spcAft>
                          <a:spcPts val="0"/>
                        </a:spcAft>
                      </a:pPr>
                      <a:endParaRPr lang="en-US" sz="1800" b="1"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22720">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Voltage</a:t>
                      </a:r>
                      <a:r>
                        <a:rPr lang="en-US" sz="1800" b="0" baseline="0" dirty="0" smtClean="0">
                          <a:solidFill>
                            <a:sysClr val="windowText" lastClr="000000"/>
                          </a:solidFill>
                          <a:effectLst/>
                          <a:latin typeface="+mn-lt"/>
                          <a:ea typeface="Calibri"/>
                          <a:cs typeface="Times New Roman"/>
                        </a:rPr>
                        <a:t> swing from both rails</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O</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10k</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chemeClr val="tx1"/>
                          </a:solidFill>
                          <a:effectLst/>
                          <a:latin typeface="+mn-lt"/>
                          <a:ea typeface="Calibri"/>
                          <a:cs typeface="Times New Roman"/>
                        </a:rPr>
                        <a:t>10</a:t>
                      </a:r>
                      <a:endParaRPr lang="en-US" sz="1800" b="0" dirty="0">
                        <a:solidFill>
                          <a:schemeClr val="tx1"/>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00B050"/>
                          </a:solidFill>
                          <a:effectLst/>
                          <a:latin typeface="+mn-lt"/>
                          <a:ea typeface="Calibri"/>
                          <a:cs typeface="Times New Roman"/>
                        </a:rPr>
                        <a:t>20</a:t>
                      </a:r>
                      <a:endParaRPr lang="en-US" sz="1800" b="1" dirty="0">
                        <a:solidFill>
                          <a:srgbClr val="00B05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mV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2720">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1"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2k</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25</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35</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322720">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OPEN-LOOP</a:t>
                      </a:r>
                      <a:r>
                        <a:rPr lang="en-US" sz="1800" b="1" baseline="0" dirty="0" smtClean="0">
                          <a:solidFill>
                            <a:sysClr val="windowText" lastClr="000000"/>
                          </a:solidFill>
                          <a:effectLst/>
                          <a:latin typeface="+mn-lt"/>
                          <a:ea typeface="Calibri"/>
                          <a:cs typeface="Times New Roman"/>
                        </a:rPr>
                        <a:t> GAIN</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278346">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Open-loop</a:t>
                      </a:r>
                      <a:r>
                        <a:rPr lang="en-US" sz="1800" b="0" baseline="0" dirty="0" smtClean="0">
                          <a:solidFill>
                            <a:sysClr val="windowText" lastClr="000000"/>
                          </a:solidFill>
                          <a:effectLst/>
                          <a:latin typeface="+mn-lt"/>
                          <a:ea typeface="Calibri"/>
                          <a:cs typeface="Times New Roman"/>
                        </a:rPr>
                        <a:t> gain</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baseline="0" dirty="0" smtClean="0">
                          <a:solidFill>
                            <a:sysClr val="windowText" lastClr="000000"/>
                          </a:solidFill>
                          <a:effectLst/>
                          <a:latin typeface="+mn-lt"/>
                          <a:ea typeface="Calibri"/>
                          <a:cs typeface="Times New Roman"/>
                        </a:rPr>
                        <a:t>A</a:t>
                      </a:r>
                      <a:r>
                        <a:rPr lang="en-US" sz="1800" b="0" baseline="-25000" dirty="0" smtClean="0">
                          <a:solidFill>
                            <a:sysClr val="windowText" lastClr="000000"/>
                          </a:solidFill>
                          <a:effectLst/>
                          <a:latin typeface="+mn-lt"/>
                          <a:ea typeface="Calibri"/>
                          <a:cs typeface="Times New Roman"/>
                        </a:rPr>
                        <a:t>OL</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1" dirty="0" smtClean="0">
                          <a:solidFill>
                            <a:srgbClr val="0033CC"/>
                          </a:solidFill>
                          <a:effectLst/>
                          <a:latin typeface="+mn-lt"/>
                          <a:ea typeface="Calibri"/>
                          <a:cs typeface="Times New Roman"/>
                        </a:rPr>
                        <a:t>0.1 &lt;</a:t>
                      </a:r>
                      <a:r>
                        <a:rPr lang="en-US" sz="1800" b="1" baseline="0" dirty="0" smtClean="0">
                          <a:solidFill>
                            <a:srgbClr val="0033CC"/>
                          </a:solidFill>
                          <a:effectLst/>
                          <a:latin typeface="+mn-lt"/>
                          <a:ea typeface="Calibri"/>
                          <a:cs typeface="Times New Roman"/>
                        </a:rPr>
                        <a:t> Vo &lt; (V+)-0.1V, R</a:t>
                      </a:r>
                      <a:r>
                        <a:rPr lang="en-US" sz="1800" b="1" baseline="-25000" dirty="0" smtClean="0">
                          <a:solidFill>
                            <a:srgbClr val="0033CC"/>
                          </a:solidFill>
                          <a:effectLst/>
                          <a:latin typeface="+mn-lt"/>
                          <a:ea typeface="Calibri"/>
                          <a:cs typeface="Times New Roman"/>
                        </a:rPr>
                        <a:t>L</a:t>
                      </a:r>
                      <a:r>
                        <a:rPr lang="en-US" sz="1800" b="1" baseline="0" dirty="0" smtClean="0">
                          <a:solidFill>
                            <a:srgbClr val="0033CC"/>
                          </a:solidFill>
                          <a:effectLst/>
                          <a:latin typeface="+mn-lt"/>
                          <a:ea typeface="Calibri"/>
                          <a:cs typeface="Times New Roman"/>
                        </a:rPr>
                        <a:t> = 10k</a:t>
                      </a:r>
                      <a:r>
                        <a:rPr lang="el-GR" sz="1800" b="1" baseline="0" dirty="0" smtClean="0">
                          <a:solidFill>
                            <a:srgbClr val="0033CC"/>
                          </a:solidFill>
                          <a:effectLst/>
                          <a:latin typeface="+mn-lt"/>
                          <a:ea typeface="Calibri"/>
                          <a:cs typeface="Times New Roman"/>
                        </a:rPr>
                        <a:t>Ω</a:t>
                      </a:r>
                      <a:endParaRPr lang="en-US" sz="1800" b="1" dirty="0">
                        <a:solidFill>
                          <a:srgbClr val="0033CC"/>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t>114</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132</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dB</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346">
                <a:tc v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0.2 &lt;</a:t>
                      </a:r>
                      <a:r>
                        <a:rPr lang="en-US" sz="1800" b="0" baseline="0" dirty="0" smtClean="0">
                          <a:solidFill>
                            <a:sysClr val="windowText" lastClr="000000"/>
                          </a:solidFill>
                          <a:effectLst/>
                          <a:latin typeface="+mn-lt"/>
                          <a:ea typeface="Calibri"/>
                          <a:cs typeface="Times New Roman"/>
                        </a:rPr>
                        <a:t> Vo &lt; (V+)-0.2V, R</a:t>
                      </a:r>
                      <a:r>
                        <a:rPr lang="en-US" sz="1800" b="0" baseline="-25000" dirty="0" smtClean="0">
                          <a:solidFill>
                            <a:sysClr val="windowText" lastClr="000000"/>
                          </a:solidFill>
                          <a:effectLst/>
                          <a:latin typeface="+mn-lt"/>
                          <a:ea typeface="Calibri"/>
                          <a:cs typeface="Times New Roman"/>
                        </a:rPr>
                        <a:t>L</a:t>
                      </a:r>
                      <a:r>
                        <a:rPr lang="en-US" sz="1800" b="0" baseline="0" dirty="0" smtClean="0">
                          <a:solidFill>
                            <a:sysClr val="windowText" lastClr="000000"/>
                          </a:solidFill>
                          <a:effectLst/>
                          <a:latin typeface="+mn-lt"/>
                          <a:ea typeface="Calibri"/>
                          <a:cs typeface="Times New Roman"/>
                        </a:rPr>
                        <a:t> = 2k</a:t>
                      </a:r>
                      <a:r>
                        <a:rPr lang="el-GR" sz="1800" b="0" baseline="0" dirty="0" smtClean="0">
                          <a:solidFill>
                            <a:sysClr val="windowText" lastClr="000000"/>
                          </a:solidFill>
                          <a:effectLst/>
                          <a:latin typeface="+mn-lt"/>
                          <a:ea typeface="Calibri"/>
                          <a:cs typeface="Times New Roman"/>
                        </a:rPr>
                        <a:t>Ω</a:t>
                      </a:r>
                      <a:endParaRPr lang="en-US" sz="1800" b="0" dirty="0" smtClean="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a:txBody>
                    <a:bodyPr/>
                    <a:lstStyle/>
                    <a:p>
                      <a:r>
                        <a:rPr lang="en-US" sz="1800" dirty="0" smtClean="0"/>
                        <a:t>108</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123</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362577854"/>
              </p:ext>
            </p:extLst>
          </p:nvPr>
        </p:nvGraphicFramePr>
        <p:xfrm>
          <a:off x="304800" y="4267200"/>
          <a:ext cx="6256655" cy="1828800"/>
        </p:xfrm>
        <a:graphic>
          <a:graphicData uri="http://schemas.openxmlformats.org/drawingml/2006/table">
            <a:tbl>
              <a:tblPr firstRow="1" bandRow="1">
                <a:tableStyleId>{5C22544A-7EE6-4342-B048-85BDC9FD1C3A}</a:tableStyleId>
              </a:tblPr>
              <a:tblGrid>
                <a:gridCol w="3437255"/>
                <a:gridCol w="2819400"/>
              </a:tblGrid>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chemeClr val="tx1"/>
                          </a:solidFill>
                        </a:rPr>
                        <a:t>Amplifier</a:t>
                      </a:r>
                      <a:r>
                        <a:rPr lang="en-US" b="0" baseline="0" dirty="0" smtClean="0">
                          <a:solidFill>
                            <a:schemeClr val="tx1"/>
                          </a:solidFill>
                        </a:rPr>
                        <a:t> Input Range</a:t>
                      </a:r>
                      <a:endParaRPr lang="en-US"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rgbClr val="FF0000"/>
                          </a:solidFill>
                        </a:rPr>
                        <a:t>-0.1V &lt; V</a:t>
                      </a:r>
                      <a:r>
                        <a:rPr lang="en-US" b="0" baseline="-25000" dirty="0" smtClean="0">
                          <a:solidFill>
                            <a:srgbClr val="FF0000"/>
                          </a:solidFill>
                        </a:rPr>
                        <a:t>cm</a:t>
                      </a:r>
                      <a:r>
                        <a:rPr lang="en-US" b="0" dirty="0" smtClean="0">
                          <a:solidFill>
                            <a:srgbClr val="FF0000"/>
                          </a:solidFill>
                        </a:rPr>
                        <a:t> &lt; 3.4V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Output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00B050"/>
                          </a:solidFill>
                        </a:rPr>
                        <a:t>0.02 &lt; V</a:t>
                      </a:r>
                      <a:r>
                        <a:rPr lang="en-US" baseline="-25000" dirty="0" smtClean="0">
                          <a:solidFill>
                            <a:srgbClr val="00B050"/>
                          </a:solidFill>
                        </a:rPr>
                        <a:t>O</a:t>
                      </a:r>
                      <a:r>
                        <a:rPr lang="en-US" dirty="0" smtClean="0">
                          <a:solidFill>
                            <a:srgbClr val="00B050"/>
                          </a:solidFill>
                        </a:rPr>
                        <a:t> &lt; 3.28V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Linear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0033CC"/>
                          </a:solidFill>
                        </a:rPr>
                        <a:t>0.1 &lt; V</a:t>
                      </a:r>
                      <a:r>
                        <a:rPr lang="en-US" baseline="-25000" dirty="0" smtClean="0">
                          <a:solidFill>
                            <a:srgbClr val="0033CC"/>
                          </a:solidFill>
                        </a:rPr>
                        <a:t>O</a:t>
                      </a:r>
                      <a:r>
                        <a:rPr lang="en-US" dirty="0" smtClean="0">
                          <a:solidFill>
                            <a:srgbClr val="0033CC"/>
                          </a:solidFill>
                        </a:rPr>
                        <a:t> &lt; 3.2V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Worst Case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1" dirty="0" smtClean="0">
                          <a:solidFill>
                            <a:srgbClr val="996633"/>
                          </a:solidFill>
                        </a:rPr>
                        <a:t>0.1 &lt; V</a:t>
                      </a:r>
                      <a:r>
                        <a:rPr lang="en-US" b="1" baseline="-25000" dirty="0" smtClean="0">
                          <a:solidFill>
                            <a:srgbClr val="996633"/>
                          </a:solidFill>
                        </a:rPr>
                        <a:t>O</a:t>
                      </a:r>
                      <a:r>
                        <a:rPr lang="en-US" b="1" dirty="0" smtClean="0">
                          <a:solidFill>
                            <a:srgbClr val="996633"/>
                          </a:solidFill>
                        </a:rPr>
                        <a:t> &lt; 3.2V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649673926"/>
              </p:ext>
            </p:extLst>
          </p:nvPr>
        </p:nvGraphicFramePr>
        <p:xfrm>
          <a:off x="7848600" y="4113084"/>
          <a:ext cx="6199380" cy="3354516"/>
        </p:xfrm>
        <a:graphic>
          <a:graphicData uri="http://schemas.openxmlformats.org/presentationml/2006/ole">
            <mc:AlternateContent xmlns:mc="http://schemas.openxmlformats.org/markup-compatibility/2006">
              <mc:Choice xmlns:v="urn:schemas-microsoft-com:vml" Requires="v">
                <p:oleObj spid="_x0000_s96337" name="Visio" r:id="rId4" imgW="5635800" imgH="3049560" progId="Visio.Drawing.11">
                  <p:embed/>
                </p:oleObj>
              </mc:Choice>
              <mc:Fallback>
                <p:oleObj name="Visio" r:id="rId4" imgW="5635800" imgH="3049560" progId="Visio.Drawing.11">
                  <p:embed/>
                  <p:pic>
                    <p:nvPicPr>
                      <p:cNvPr id="0" name=""/>
                      <p:cNvPicPr/>
                      <p:nvPr/>
                    </p:nvPicPr>
                    <p:blipFill>
                      <a:blip r:embed="rId5"/>
                      <a:stretch>
                        <a:fillRect/>
                      </a:stretch>
                    </p:blipFill>
                    <p:spPr>
                      <a:xfrm>
                        <a:off x="7848600" y="4113084"/>
                        <a:ext cx="6199380" cy="3354516"/>
                      </a:xfrm>
                      <a:prstGeom prst="rect">
                        <a:avLst/>
                      </a:prstGeom>
                    </p:spPr>
                  </p:pic>
                </p:oleObj>
              </mc:Fallback>
            </mc:AlternateContent>
          </a:graphicData>
        </a:graphic>
      </p:graphicFrame>
    </p:spTree>
    <p:extLst>
      <p:ext uri="{BB962C8B-B14F-4D97-AF65-F5344CB8AC3E}">
        <p14:creationId xmlns:p14="http://schemas.microsoft.com/office/powerpoint/2010/main" val="3246164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Ended Input: </a:t>
            </a:r>
            <a:r>
              <a:rPr lang="en-US" dirty="0" smtClean="0"/>
              <a:t>Extending the Op Amp Range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21</a:t>
            </a:fld>
            <a:endParaRPr lang="en-US"/>
          </a:p>
        </p:txBody>
      </p:sp>
      <p:sp>
        <p:nvSpPr>
          <p:cNvPr id="7" name="TextBox 6"/>
          <p:cNvSpPr txBox="1"/>
          <p:nvPr/>
        </p:nvSpPr>
        <p:spPr>
          <a:xfrm>
            <a:off x="457200" y="1279029"/>
            <a:ext cx="3810000" cy="1692771"/>
          </a:xfrm>
          <a:prstGeom prst="rect">
            <a:avLst/>
          </a:prstGeom>
          <a:noFill/>
        </p:spPr>
        <p:txBody>
          <a:bodyPr wrap="square" rtlCol="0">
            <a:spAutoFit/>
          </a:bodyPr>
          <a:lstStyle/>
          <a:p>
            <a:r>
              <a:rPr lang="en-US" sz="2400" dirty="0" smtClean="0"/>
              <a:t>Low Noise Negative Bias Generator</a:t>
            </a:r>
            <a:endParaRPr lang="en-US" sz="1400" dirty="0"/>
          </a:p>
          <a:p>
            <a:r>
              <a:rPr lang="en-US" sz="1400" dirty="0" smtClean="0"/>
              <a:t>• Regulated </a:t>
            </a:r>
            <a:r>
              <a:rPr lang="en-US" sz="1400" dirty="0"/>
              <a:t>Output Voltage −0.232 V</a:t>
            </a:r>
          </a:p>
          <a:p>
            <a:r>
              <a:rPr lang="en-US" sz="1400" dirty="0"/>
              <a:t>• Output Voltage Tolerance 5% </a:t>
            </a:r>
            <a:endParaRPr lang="en-US" sz="1400" dirty="0" smtClean="0"/>
          </a:p>
          <a:p>
            <a:r>
              <a:rPr lang="en-US" sz="1400" dirty="0" smtClean="0"/>
              <a:t>• </a:t>
            </a:r>
            <a:r>
              <a:rPr lang="en-US" sz="1400" dirty="0"/>
              <a:t>Output Voltage Ripple 4 </a:t>
            </a:r>
            <a:r>
              <a:rPr lang="en-US" sz="1400" dirty="0" err="1" smtClean="0"/>
              <a:t>mV</a:t>
            </a:r>
            <a:r>
              <a:rPr lang="en-US" sz="1400" baseline="-25000" dirty="0" err="1" smtClean="0"/>
              <a:t>PP</a:t>
            </a:r>
            <a:endParaRPr lang="en-US" sz="1400" baseline="-25000" dirty="0"/>
          </a:p>
          <a:p>
            <a:r>
              <a:rPr lang="en-US" sz="1400" dirty="0"/>
              <a:t>• Maximum Output Current 26 </a:t>
            </a:r>
            <a:r>
              <a:rPr lang="en-US" sz="1400" dirty="0" smtClean="0"/>
              <a:t>mA</a:t>
            </a:r>
            <a:endParaRPr lang="en-US" sz="1400" dirty="0"/>
          </a:p>
        </p:txBody>
      </p:sp>
      <p:graphicFrame>
        <p:nvGraphicFramePr>
          <p:cNvPr id="8" name="Object 7"/>
          <p:cNvGraphicFramePr>
            <a:graphicFrameLocks noChangeAspect="1"/>
          </p:cNvGraphicFramePr>
          <p:nvPr>
            <p:extLst>
              <p:ext uri="{D42A27DB-BD31-4B8C-83A1-F6EECF244321}">
                <p14:modId xmlns:p14="http://schemas.microsoft.com/office/powerpoint/2010/main" val="2171602681"/>
              </p:ext>
            </p:extLst>
          </p:nvPr>
        </p:nvGraphicFramePr>
        <p:xfrm>
          <a:off x="376956" y="3124200"/>
          <a:ext cx="3814044" cy="2971800"/>
        </p:xfrm>
        <a:graphic>
          <a:graphicData uri="http://schemas.openxmlformats.org/presentationml/2006/ole">
            <mc:AlternateContent xmlns:mc="http://schemas.openxmlformats.org/markup-compatibility/2006">
              <mc:Choice xmlns:v="urn:schemas-microsoft-com:vml" Requires="v">
                <p:oleObj spid="_x0000_s97440" name="Visio" r:id="rId4" imgW="3040400" imgH="2308824" progId="Visio.Drawing.15">
                  <p:embed/>
                </p:oleObj>
              </mc:Choice>
              <mc:Fallback>
                <p:oleObj name="Visio" r:id="rId4" imgW="3040400" imgH="2308824" progId="Visio.Drawing.15">
                  <p:embed/>
                  <p:pic>
                    <p:nvPicPr>
                      <p:cNvPr id="0" name=""/>
                      <p:cNvPicPr>
                        <a:picLocks noChangeAspect="1" noChangeArrowheads="1"/>
                      </p:cNvPicPr>
                      <p:nvPr/>
                    </p:nvPicPr>
                    <p:blipFill>
                      <a:blip r:embed="rId5"/>
                      <a:srcRect/>
                      <a:stretch>
                        <a:fillRect/>
                      </a:stretch>
                    </p:blipFill>
                    <p:spPr bwMode="auto">
                      <a:xfrm>
                        <a:off x="376956" y="3124200"/>
                        <a:ext cx="3814044" cy="297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028513196"/>
              </p:ext>
            </p:extLst>
          </p:nvPr>
        </p:nvGraphicFramePr>
        <p:xfrm>
          <a:off x="5029200" y="1447800"/>
          <a:ext cx="9088987" cy="5257800"/>
        </p:xfrm>
        <a:graphic>
          <a:graphicData uri="http://schemas.openxmlformats.org/presentationml/2006/ole">
            <mc:AlternateContent xmlns:mc="http://schemas.openxmlformats.org/markup-compatibility/2006">
              <mc:Choice xmlns:v="urn:schemas-microsoft-com:vml" Requires="v">
                <p:oleObj spid="_x0000_s97441" name="Visio" r:id="rId6" imgW="5724225" imgH="3311496" progId="">
                  <p:embed/>
                </p:oleObj>
              </mc:Choice>
              <mc:Fallback>
                <p:oleObj name="Visio" r:id="rId6" imgW="5724225" imgH="331149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9200" y="1447800"/>
                        <a:ext cx="9088987" cy="525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020257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Ended Input: </a:t>
            </a:r>
            <a:r>
              <a:rPr lang="en-US" dirty="0" smtClean="0"/>
              <a:t>OPA625 </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22</a:t>
            </a:fld>
            <a:endParaRPr lang="en-US" dirty="0"/>
          </a:p>
        </p:txBody>
      </p:sp>
      <p:sp>
        <p:nvSpPr>
          <p:cNvPr id="7" name="Rectangle 6"/>
          <p:cNvSpPr/>
          <p:nvPr/>
        </p:nvSpPr>
        <p:spPr>
          <a:xfrm>
            <a:off x="10830064" y="3398893"/>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2929763441"/>
              </p:ext>
            </p:extLst>
          </p:nvPr>
        </p:nvGraphicFramePr>
        <p:xfrm>
          <a:off x="304800" y="990601"/>
          <a:ext cx="13030200" cy="3040380"/>
        </p:xfrm>
        <a:graphic>
          <a:graphicData uri="http://schemas.openxmlformats.org/drawingml/2006/table">
            <a:tbl>
              <a:tblPr firstRow="1" firstCol="1" bandRow="1">
                <a:tableStyleId>{5C22544A-7EE6-4342-B048-85BDC9FD1C3A}</a:tableStyleId>
              </a:tblPr>
              <a:tblGrid>
                <a:gridCol w="3429000"/>
                <a:gridCol w="762000"/>
                <a:gridCol w="838200"/>
                <a:gridCol w="2971800"/>
                <a:gridCol w="1155359"/>
                <a:gridCol w="1166267"/>
                <a:gridCol w="1386945"/>
                <a:gridCol w="1320629"/>
              </a:tblGrid>
              <a:tr h="269340">
                <a:tc gridSpan="3">
                  <a:txBody>
                    <a:bodyPr/>
                    <a:lstStyle/>
                    <a:p>
                      <a:pPr marL="0" marR="0">
                        <a:lnSpc>
                          <a:spcPct val="115000"/>
                        </a:lnSpc>
                        <a:spcBef>
                          <a:spcPts val="0"/>
                        </a:spcBef>
                        <a:spcAft>
                          <a:spcPts val="0"/>
                        </a:spcAft>
                      </a:pPr>
                      <a:r>
                        <a:rPr lang="en-US" sz="1800" dirty="0" smtClean="0">
                          <a:solidFill>
                            <a:sysClr val="windowText" lastClr="000000"/>
                          </a:solidFill>
                          <a:effectLst/>
                        </a:rPr>
                        <a:t>PARAMETER OPA320 </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800" dirty="0">
                          <a:solidFill>
                            <a:sysClr val="windowText" lastClr="000000"/>
                          </a:solidFill>
                          <a:effectLst/>
                        </a:rPr>
                        <a:t>TEST CONDITION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TYP</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69340">
                <a:tc gridSpan="8">
                  <a:txBody>
                    <a:bodyPr/>
                    <a:lstStyle/>
                    <a:p>
                      <a:pPr marL="0" marR="0">
                        <a:lnSpc>
                          <a:spcPct val="115000"/>
                        </a:lnSpc>
                        <a:spcBef>
                          <a:spcPts val="0"/>
                        </a:spcBef>
                        <a:spcAft>
                          <a:spcPts val="0"/>
                        </a:spcAft>
                      </a:pPr>
                      <a:r>
                        <a:rPr lang="en-US" sz="1800" dirty="0" smtClean="0">
                          <a:solidFill>
                            <a:sysClr val="windowText" lastClr="000000"/>
                          </a:solidFill>
                          <a:effectLst/>
                        </a:rPr>
                        <a:t>INPUT VOLTAGE</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9340">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rPr>
                        <a:t>Common-mode</a:t>
                      </a:r>
                      <a:r>
                        <a:rPr lang="en-US" sz="1800" b="0" baseline="0" dirty="0" smtClean="0">
                          <a:solidFill>
                            <a:sysClr val="windowText" lastClr="000000"/>
                          </a:solidFill>
                          <a:effectLst/>
                          <a:latin typeface="+mn-lt"/>
                        </a:rPr>
                        <a:t> voltage range</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cm</a:t>
                      </a:r>
                      <a:endParaRPr lang="en-US" sz="1800" b="0"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00B050"/>
                          </a:solidFill>
                          <a:effectLst/>
                          <a:latin typeface="+mn-lt"/>
                          <a:ea typeface="Calibri"/>
                          <a:cs typeface="Times New Roman"/>
                        </a:rPr>
                        <a:t>(V-)</a:t>
                      </a:r>
                      <a:endParaRPr lang="en-US" sz="1800" b="1" dirty="0">
                        <a:solidFill>
                          <a:srgbClr val="00B05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b="1" dirty="0">
                        <a:solidFill>
                          <a:srgbClr val="00B050"/>
                        </a:solidFil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800" b="1" dirty="0" smtClean="0">
                          <a:solidFill>
                            <a:srgbClr val="00B050"/>
                          </a:solidFill>
                          <a:effectLst/>
                          <a:latin typeface="+mn-lt"/>
                          <a:ea typeface="Calibri"/>
                          <a:cs typeface="Times New Roman"/>
                        </a:rPr>
                        <a:t>(V+) - 1.15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2278">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OUTPUT</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15000"/>
                        </a:lnSpc>
                        <a:spcBef>
                          <a:spcPts val="0"/>
                        </a:spcBef>
                        <a:spcAft>
                          <a:spcPts val="0"/>
                        </a:spcAft>
                      </a:pPr>
                      <a:endParaRPr lang="en-US" sz="1800" b="1"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dirty="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12278">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Voltage</a:t>
                      </a:r>
                      <a:r>
                        <a:rPr lang="en-US" sz="1800" b="0" baseline="0" dirty="0" smtClean="0">
                          <a:solidFill>
                            <a:sysClr val="windowText" lastClr="000000"/>
                          </a:solidFill>
                          <a:effectLst/>
                          <a:latin typeface="+mn-lt"/>
                          <a:ea typeface="Calibri"/>
                          <a:cs typeface="Times New Roman"/>
                        </a:rPr>
                        <a:t> swing from both rails</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O</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10k</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20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FF0000"/>
                          </a:solidFill>
                          <a:effectLst/>
                          <a:latin typeface="+mn-lt"/>
                          <a:ea typeface="Calibri"/>
                          <a:cs typeface="Times New Roman"/>
                        </a:rPr>
                        <a:t>35</a:t>
                      </a:r>
                      <a:endParaRPr lang="en-US" sz="18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mV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2278">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1"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600</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60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80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312278">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OPEN-LOOP</a:t>
                      </a:r>
                      <a:r>
                        <a:rPr lang="en-US" sz="1800" b="1" baseline="0" dirty="0" smtClean="0">
                          <a:solidFill>
                            <a:sysClr val="windowText" lastClr="000000"/>
                          </a:solidFill>
                          <a:effectLst/>
                          <a:latin typeface="+mn-lt"/>
                          <a:ea typeface="Calibri"/>
                          <a:cs typeface="Times New Roman"/>
                        </a:rPr>
                        <a:t> GAIN</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269340">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Open-loop</a:t>
                      </a:r>
                      <a:r>
                        <a:rPr lang="en-US" sz="1800" b="0" baseline="0" dirty="0" smtClean="0">
                          <a:solidFill>
                            <a:sysClr val="windowText" lastClr="000000"/>
                          </a:solidFill>
                          <a:effectLst/>
                          <a:latin typeface="+mn-lt"/>
                          <a:ea typeface="Calibri"/>
                          <a:cs typeface="Times New Roman"/>
                        </a:rPr>
                        <a:t> gain</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baseline="0" dirty="0" smtClean="0">
                          <a:solidFill>
                            <a:sysClr val="windowText" lastClr="000000"/>
                          </a:solidFill>
                          <a:effectLst/>
                          <a:latin typeface="+mn-lt"/>
                          <a:ea typeface="Calibri"/>
                          <a:cs typeface="Times New Roman"/>
                        </a:rPr>
                        <a:t>A</a:t>
                      </a:r>
                      <a:r>
                        <a:rPr lang="en-US" sz="1800" b="0" baseline="-25000" dirty="0" smtClean="0">
                          <a:solidFill>
                            <a:sysClr val="windowText" lastClr="000000"/>
                          </a:solidFill>
                          <a:effectLst/>
                          <a:latin typeface="+mn-lt"/>
                          <a:ea typeface="Calibri"/>
                          <a:cs typeface="Times New Roman"/>
                        </a:rPr>
                        <a:t>OL</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1" dirty="0" smtClean="0">
                          <a:solidFill>
                            <a:srgbClr val="0033CC"/>
                          </a:solidFill>
                          <a:effectLst/>
                          <a:latin typeface="+mn-lt"/>
                          <a:ea typeface="Calibri"/>
                          <a:cs typeface="Times New Roman"/>
                        </a:rPr>
                        <a:t>0.15 &lt;</a:t>
                      </a:r>
                      <a:r>
                        <a:rPr lang="en-US" sz="1800" b="1" baseline="0" dirty="0" smtClean="0">
                          <a:solidFill>
                            <a:srgbClr val="0033CC"/>
                          </a:solidFill>
                          <a:effectLst/>
                          <a:latin typeface="+mn-lt"/>
                          <a:ea typeface="Calibri"/>
                          <a:cs typeface="Times New Roman"/>
                        </a:rPr>
                        <a:t> Vo &lt; (V+) - 0.15V, R</a:t>
                      </a:r>
                      <a:r>
                        <a:rPr lang="en-US" sz="1800" b="1" baseline="-25000" dirty="0" smtClean="0">
                          <a:solidFill>
                            <a:srgbClr val="0033CC"/>
                          </a:solidFill>
                          <a:effectLst/>
                          <a:latin typeface="+mn-lt"/>
                          <a:ea typeface="Calibri"/>
                          <a:cs typeface="Times New Roman"/>
                        </a:rPr>
                        <a:t>L</a:t>
                      </a:r>
                      <a:r>
                        <a:rPr lang="en-US" sz="1800" b="1" baseline="0" dirty="0" smtClean="0">
                          <a:solidFill>
                            <a:srgbClr val="0033CC"/>
                          </a:solidFill>
                          <a:effectLst/>
                          <a:latin typeface="+mn-lt"/>
                          <a:ea typeface="Calibri"/>
                          <a:cs typeface="Times New Roman"/>
                        </a:rPr>
                        <a:t> = 10k</a:t>
                      </a:r>
                      <a:r>
                        <a:rPr lang="el-GR" sz="1800" b="1" baseline="0" dirty="0" smtClean="0">
                          <a:solidFill>
                            <a:srgbClr val="0033CC"/>
                          </a:solidFill>
                          <a:effectLst/>
                          <a:latin typeface="+mn-lt"/>
                          <a:ea typeface="Calibri"/>
                          <a:cs typeface="Times New Roman"/>
                        </a:rPr>
                        <a:t>Ω</a:t>
                      </a:r>
                      <a:endParaRPr lang="en-US" sz="1800" b="1" dirty="0">
                        <a:solidFill>
                          <a:srgbClr val="0033CC"/>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t>110</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132</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dB</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4330">
                <a:tc v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0.2 &lt;</a:t>
                      </a:r>
                      <a:r>
                        <a:rPr lang="en-US" sz="1800" b="0" baseline="0" dirty="0" smtClean="0">
                          <a:solidFill>
                            <a:sysClr val="windowText" lastClr="000000"/>
                          </a:solidFill>
                          <a:effectLst/>
                          <a:latin typeface="+mn-lt"/>
                          <a:ea typeface="Calibri"/>
                          <a:cs typeface="Times New Roman"/>
                        </a:rPr>
                        <a:t> Vo &lt; (V+) - 0.2V, R</a:t>
                      </a:r>
                      <a:r>
                        <a:rPr lang="en-US" sz="1800" b="0" baseline="-25000" dirty="0" smtClean="0">
                          <a:solidFill>
                            <a:sysClr val="windowText" lastClr="000000"/>
                          </a:solidFill>
                          <a:effectLst/>
                          <a:latin typeface="+mn-lt"/>
                          <a:ea typeface="Calibri"/>
                          <a:cs typeface="Times New Roman"/>
                        </a:rPr>
                        <a:t>L</a:t>
                      </a:r>
                      <a:r>
                        <a:rPr lang="en-US" sz="1800" b="0" baseline="0" dirty="0" smtClean="0">
                          <a:solidFill>
                            <a:sysClr val="windowText" lastClr="000000"/>
                          </a:solidFill>
                          <a:effectLst/>
                          <a:latin typeface="+mn-lt"/>
                          <a:ea typeface="Calibri"/>
                          <a:cs typeface="Times New Roman"/>
                        </a:rPr>
                        <a:t> = 600</a:t>
                      </a:r>
                      <a:r>
                        <a:rPr lang="el-GR" sz="1800" b="0" baseline="0" dirty="0" smtClean="0">
                          <a:solidFill>
                            <a:sysClr val="windowText" lastClr="000000"/>
                          </a:solidFill>
                          <a:effectLst/>
                          <a:latin typeface="+mn-lt"/>
                          <a:ea typeface="Calibri"/>
                          <a:cs typeface="Times New Roman"/>
                        </a:rPr>
                        <a:t>Ω</a:t>
                      </a:r>
                      <a:endParaRPr lang="en-US" sz="1800" b="0" dirty="0" smtClean="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a:txBody>
                    <a:bodyPr/>
                    <a:lstStyle/>
                    <a:p>
                      <a:r>
                        <a:rPr lang="en-US" sz="1800" dirty="0" smtClean="0"/>
                        <a:t>106</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128</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287914985"/>
              </p:ext>
            </p:extLst>
          </p:nvPr>
        </p:nvGraphicFramePr>
        <p:xfrm>
          <a:off x="304800" y="4267200"/>
          <a:ext cx="6781800" cy="1828800"/>
        </p:xfrm>
        <a:graphic>
          <a:graphicData uri="http://schemas.openxmlformats.org/drawingml/2006/table">
            <a:tbl>
              <a:tblPr firstRow="1" bandRow="1">
                <a:tableStyleId>{5C22544A-7EE6-4342-B048-85BDC9FD1C3A}</a:tableStyleId>
              </a:tblPr>
              <a:tblGrid>
                <a:gridCol w="3352800"/>
                <a:gridCol w="3429000"/>
              </a:tblGrid>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chemeClr val="tx1"/>
                          </a:solidFill>
                        </a:rPr>
                        <a:t>Amplifier</a:t>
                      </a:r>
                      <a:r>
                        <a:rPr lang="en-US" b="0" baseline="0" dirty="0" smtClean="0">
                          <a:solidFill>
                            <a:schemeClr val="tx1"/>
                          </a:solidFill>
                        </a:rPr>
                        <a:t> input range</a:t>
                      </a:r>
                      <a:endParaRPr lang="en-US"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rgbClr val="00B050"/>
                          </a:solidFill>
                        </a:rPr>
                        <a:t>0.0V &lt; V</a:t>
                      </a:r>
                      <a:r>
                        <a:rPr lang="en-US" b="0" baseline="-25000" dirty="0" smtClean="0">
                          <a:solidFill>
                            <a:srgbClr val="00B050"/>
                          </a:solidFill>
                        </a:rPr>
                        <a:t>cm</a:t>
                      </a:r>
                      <a:r>
                        <a:rPr lang="en-US" b="0" dirty="0" smtClean="0">
                          <a:solidFill>
                            <a:srgbClr val="00B050"/>
                          </a:solidFill>
                        </a:rPr>
                        <a:t> &lt; 2.15V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output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FF0000"/>
                          </a:solidFill>
                        </a:rPr>
                        <a:t>0.035 &lt; V</a:t>
                      </a:r>
                      <a:r>
                        <a:rPr lang="en-US" baseline="-25000" dirty="0" smtClean="0">
                          <a:solidFill>
                            <a:srgbClr val="FF0000"/>
                          </a:solidFill>
                        </a:rPr>
                        <a:t>O</a:t>
                      </a:r>
                      <a:r>
                        <a:rPr lang="en-US" dirty="0" smtClean="0">
                          <a:solidFill>
                            <a:srgbClr val="FF0000"/>
                          </a:solidFill>
                        </a:rPr>
                        <a:t> &lt; 3.265V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Linear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0033CC"/>
                          </a:solidFill>
                        </a:rPr>
                        <a:t>0.15 &lt; V</a:t>
                      </a:r>
                      <a:r>
                        <a:rPr lang="en-US" baseline="-25000" dirty="0" smtClean="0">
                          <a:solidFill>
                            <a:srgbClr val="0033CC"/>
                          </a:solidFill>
                        </a:rPr>
                        <a:t>O</a:t>
                      </a:r>
                      <a:r>
                        <a:rPr lang="en-US" dirty="0" smtClean="0">
                          <a:solidFill>
                            <a:srgbClr val="0033CC"/>
                          </a:solidFill>
                        </a:rPr>
                        <a:t> &lt; 3.15V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Worst Case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1" dirty="0" smtClean="0">
                          <a:solidFill>
                            <a:srgbClr val="996633"/>
                          </a:solidFill>
                        </a:rPr>
                        <a:t>0.15 &lt; V</a:t>
                      </a:r>
                      <a:r>
                        <a:rPr lang="en-US" b="1" baseline="-25000" dirty="0" smtClean="0">
                          <a:solidFill>
                            <a:srgbClr val="996633"/>
                          </a:solidFill>
                        </a:rPr>
                        <a:t>O</a:t>
                      </a:r>
                      <a:r>
                        <a:rPr lang="en-US" b="1" dirty="0" smtClean="0">
                          <a:solidFill>
                            <a:srgbClr val="996633"/>
                          </a:solidFill>
                        </a:rPr>
                        <a:t> &lt; 2.15V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50580799"/>
              </p:ext>
            </p:extLst>
          </p:nvPr>
        </p:nvGraphicFramePr>
        <p:xfrm>
          <a:off x="7897620" y="4113084"/>
          <a:ext cx="6199380" cy="3354516"/>
        </p:xfrm>
        <a:graphic>
          <a:graphicData uri="http://schemas.openxmlformats.org/presentationml/2006/ole">
            <mc:AlternateContent xmlns:mc="http://schemas.openxmlformats.org/markup-compatibility/2006">
              <mc:Choice xmlns:v="urn:schemas-microsoft-com:vml" Requires="v">
                <p:oleObj spid="_x0000_s98385" name="Visio" r:id="rId4" imgW="5635800" imgH="3049560" progId="Visio.Drawing.11">
                  <p:embed/>
                </p:oleObj>
              </mc:Choice>
              <mc:Fallback>
                <p:oleObj name="Visio" r:id="rId4" imgW="5635800" imgH="3049560" progId="Visio.Drawing.11">
                  <p:embed/>
                  <p:pic>
                    <p:nvPicPr>
                      <p:cNvPr id="0" name=""/>
                      <p:cNvPicPr/>
                      <p:nvPr/>
                    </p:nvPicPr>
                    <p:blipFill>
                      <a:blip r:embed="rId5"/>
                      <a:stretch>
                        <a:fillRect/>
                      </a:stretch>
                    </p:blipFill>
                    <p:spPr>
                      <a:xfrm>
                        <a:off x="7897620" y="4113084"/>
                        <a:ext cx="6199380" cy="3354516"/>
                      </a:xfrm>
                      <a:prstGeom prst="rect">
                        <a:avLst/>
                      </a:prstGeom>
                    </p:spPr>
                  </p:pic>
                </p:oleObj>
              </mc:Fallback>
            </mc:AlternateContent>
          </a:graphicData>
        </a:graphic>
      </p:graphicFrame>
    </p:spTree>
    <p:extLst>
      <p:ext uri="{BB962C8B-B14F-4D97-AF65-F5344CB8AC3E}">
        <p14:creationId xmlns:p14="http://schemas.microsoft.com/office/powerpoint/2010/main" val="9445190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Inverting amplifier: Eliminate Common mode issue</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23</a:t>
            </a:fld>
            <a:endParaRPr lang="en-US" dirty="0"/>
          </a:p>
        </p:txBody>
      </p:sp>
      <p:sp>
        <p:nvSpPr>
          <p:cNvPr id="7" name="Rectangle 6"/>
          <p:cNvSpPr/>
          <p:nvPr/>
        </p:nvSpPr>
        <p:spPr>
          <a:xfrm>
            <a:off x="10830064" y="3398893"/>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graphicFrame>
        <p:nvGraphicFramePr>
          <p:cNvPr id="8" name="Table 7"/>
          <p:cNvGraphicFramePr>
            <a:graphicFrameLocks noGrp="1"/>
          </p:cNvGraphicFramePr>
          <p:nvPr>
            <p:extLst>
              <p:ext uri="{D42A27DB-BD31-4B8C-83A1-F6EECF244321}">
                <p14:modId xmlns:p14="http://schemas.microsoft.com/office/powerpoint/2010/main" val="2462452782"/>
              </p:ext>
            </p:extLst>
          </p:nvPr>
        </p:nvGraphicFramePr>
        <p:xfrm>
          <a:off x="304800" y="990601"/>
          <a:ext cx="13030200" cy="3040380"/>
        </p:xfrm>
        <a:graphic>
          <a:graphicData uri="http://schemas.openxmlformats.org/drawingml/2006/table">
            <a:tbl>
              <a:tblPr firstRow="1" firstCol="1" bandRow="1">
                <a:tableStyleId>{5C22544A-7EE6-4342-B048-85BDC9FD1C3A}</a:tableStyleId>
              </a:tblPr>
              <a:tblGrid>
                <a:gridCol w="3429000"/>
                <a:gridCol w="762000"/>
                <a:gridCol w="838200"/>
                <a:gridCol w="2971800"/>
                <a:gridCol w="1155359"/>
                <a:gridCol w="1166267"/>
                <a:gridCol w="1386945"/>
                <a:gridCol w="1320629"/>
              </a:tblGrid>
              <a:tr h="269340">
                <a:tc gridSpan="3">
                  <a:txBody>
                    <a:bodyPr/>
                    <a:lstStyle/>
                    <a:p>
                      <a:pPr marL="0" marR="0">
                        <a:lnSpc>
                          <a:spcPct val="115000"/>
                        </a:lnSpc>
                        <a:spcBef>
                          <a:spcPts val="0"/>
                        </a:spcBef>
                        <a:spcAft>
                          <a:spcPts val="0"/>
                        </a:spcAft>
                      </a:pPr>
                      <a:r>
                        <a:rPr lang="en-US" sz="1800" dirty="0" smtClean="0">
                          <a:solidFill>
                            <a:sysClr val="windowText" lastClr="000000"/>
                          </a:solidFill>
                          <a:effectLst/>
                        </a:rPr>
                        <a:t>PARAMETER OPA625</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800" dirty="0">
                          <a:solidFill>
                            <a:sysClr val="windowText" lastClr="000000"/>
                          </a:solidFill>
                          <a:effectLst/>
                        </a:rPr>
                        <a:t>TEST CONDITION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TYP</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69340">
                <a:tc gridSpan="8">
                  <a:txBody>
                    <a:bodyPr/>
                    <a:lstStyle/>
                    <a:p>
                      <a:pPr marL="0" marR="0">
                        <a:lnSpc>
                          <a:spcPct val="115000"/>
                        </a:lnSpc>
                        <a:spcBef>
                          <a:spcPts val="0"/>
                        </a:spcBef>
                        <a:spcAft>
                          <a:spcPts val="0"/>
                        </a:spcAft>
                      </a:pPr>
                      <a:r>
                        <a:rPr lang="en-US" sz="1800" dirty="0" smtClean="0">
                          <a:solidFill>
                            <a:sysClr val="windowText" lastClr="000000"/>
                          </a:solidFill>
                          <a:effectLst/>
                        </a:rPr>
                        <a:t>INPUT VOLTAGE</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9340">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rPr>
                        <a:t>Common-mode</a:t>
                      </a:r>
                      <a:r>
                        <a:rPr lang="en-US" sz="1800" b="0" baseline="0" dirty="0" smtClean="0">
                          <a:solidFill>
                            <a:sysClr val="windowText" lastClr="000000"/>
                          </a:solidFill>
                          <a:effectLst/>
                          <a:latin typeface="+mn-lt"/>
                        </a:rPr>
                        <a:t> voltage range</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cm</a:t>
                      </a:r>
                      <a:endParaRPr lang="en-US" sz="1800" b="0"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b="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(V+) - 1.15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2278">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OUTPUT</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15000"/>
                        </a:lnSpc>
                        <a:spcBef>
                          <a:spcPts val="0"/>
                        </a:spcBef>
                        <a:spcAft>
                          <a:spcPts val="0"/>
                        </a:spcAft>
                      </a:pPr>
                      <a:endParaRPr lang="en-US" sz="1800" b="1" baseline="-25000" dirty="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dirty="0"/>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en-US" sz="1800"/>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12278">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Voltage</a:t>
                      </a:r>
                      <a:r>
                        <a:rPr lang="en-US" sz="1800" b="0" baseline="0" dirty="0" smtClean="0">
                          <a:solidFill>
                            <a:sysClr val="windowText" lastClr="000000"/>
                          </a:solidFill>
                          <a:effectLst/>
                          <a:latin typeface="+mn-lt"/>
                          <a:ea typeface="Calibri"/>
                          <a:cs typeface="Times New Roman"/>
                        </a:rPr>
                        <a:t> swing from both rails</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O</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10k</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20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1" dirty="0" smtClean="0">
                          <a:solidFill>
                            <a:srgbClr val="FF0000"/>
                          </a:solidFill>
                          <a:effectLst/>
                          <a:latin typeface="+mn-lt"/>
                          <a:ea typeface="Calibri"/>
                          <a:cs typeface="Times New Roman"/>
                        </a:rPr>
                        <a:t>35</a:t>
                      </a:r>
                      <a:endParaRPr lang="en-US" sz="18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mV</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2278">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1"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RL</a:t>
                      </a:r>
                      <a:r>
                        <a:rPr lang="en-US" sz="1800" b="0" baseline="0" dirty="0" smtClean="0">
                          <a:solidFill>
                            <a:sysClr val="windowText" lastClr="000000"/>
                          </a:solidFill>
                          <a:effectLst/>
                          <a:latin typeface="+mn-lt"/>
                          <a:ea typeface="Calibri"/>
                          <a:cs typeface="Times New Roman"/>
                        </a:rPr>
                        <a:t> = 600</a:t>
                      </a:r>
                      <a:r>
                        <a:rPr lang="el-GR" sz="1800" b="0" baseline="0" dirty="0" smtClean="0">
                          <a:solidFill>
                            <a:sysClr val="windowText" lastClr="000000"/>
                          </a:solidFill>
                          <a:effectLst/>
                          <a:latin typeface="+mn-lt"/>
                          <a:ea typeface="Calibri"/>
                          <a:cs typeface="Times New Roman"/>
                        </a:rPr>
                        <a:t>Ω</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60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80</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312278">
                <a:tc>
                  <a:txBody>
                    <a:bodyPr/>
                    <a:lstStyle/>
                    <a:p>
                      <a:pPr marL="0" marR="0">
                        <a:lnSpc>
                          <a:spcPct val="115000"/>
                        </a:lnSpc>
                        <a:spcBef>
                          <a:spcPts val="0"/>
                        </a:spcBef>
                        <a:spcAft>
                          <a:spcPts val="0"/>
                        </a:spcAft>
                      </a:pPr>
                      <a:r>
                        <a:rPr lang="en-US" sz="1800" b="1" dirty="0" smtClean="0">
                          <a:solidFill>
                            <a:sysClr val="windowText" lastClr="000000"/>
                          </a:solidFill>
                          <a:effectLst/>
                          <a:latin typeface="+mn-lt"/>
                          <a:ea typeface="Calibri"/>
                          <a:cs typeface="Times New Roman"/>
                        </a:rPr>
                        <a:t>OPEN-LOOP</a:t>
                      </a:r>
                      <a:r>
                        <a:rPr lang="en-US" sz="1800" b="1" baseline="0" dirty="0" smtClean="0">
                          <a:solidFill>
                            <a:sysClr val="windowText" lastClr="000000"/>
                          </a:solidFill>
                          <a:effectLst/>
                          <a:latin typeface="+mn-lt"/>
                          <a:ea typeface="Calibri"/>
                          <a:cs typeface="Times New Roman"/>
                        </a:rPr>
                        <a:t> GAIN</a:t>
                      </a: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gridSpan="2">
                  <a:txBody>
                    <a:bodyPr/>
                    <a:lstStyle/>
                    <a:p>
                      <a:endParaRPr lang="en-US" sz="180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r>
              <a:tr h="269340">
                <a:tc rowSpan="2">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Open-loop</a:t>
                      </a:r>
                      <a:r>
                        <a:rPr lang="en-US" sz="1800" b="0" baseline="0" dirty="0" smtClean="0">
                          <a:solidFill>
                            <a:sysClr val="windowText" lastClr="000000"/>
                          </a:solidFill>
                          <a:effectLst/>
                          <a:latin typeface="+mn-lt"/>
                          <a:ea typeface="Calibri"/>
                          <a:cs typeface="Times New Roman"/>
                        </a:rPr>
                        <a:t> gain</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baseline="0" dirty="0" smtClean="0">
                          <a:solidFill>
                            <a:sysClr val="windowText" lastClr="000000"/>
                          </a:solidFill>
                          <a:effectLst/>
                          <a:latin typeface="+mn-lt"/>
                          <a:ea typeface="Calibri"/>
                          <a:cs typeface="Times New Roman"/>
                        </a:rPr>
                        <a:t>A</a:t>
                      </a:r>
                      <a:r>
                        <a:rPr lang="en-US" sz="1800" b="0" baseline="-25000" dirty="0" smtClean="0">
                          <a:solidFill>
                            <a:sysClr val="windowText" lastClr="000000"/>
                          </a:solidFill>
                          <a:effectLst/>
                          <a:latin typeface="+mn-lt"/>
                          <a:ea typeface="Calibri"/>
                          <a:cs typeface="Times New Roman"/>
                        </a:rPr>
                        <a:t>OL</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a:lnSpc>
                          <a:spcPct val="115000"/>
                        </a:lnSpc>
                        <a:spcBef>
                          <a:spcPts val="0"/>
                        </a:spcBef>
                        <a:spcAft>
                          <a:spcPts val="0"/>
                        </a:spcAft>
                      </a:pPr>
                      <a:r>
                        <a:rPr lang="en-US" sz="1800" b="0" dirty="0" smtClean="0">
                          <a:solidFill>
                            <a:srgbClr val="0033CC"/>
                          </a:solidFill>
                          <a:effectLst/>
                          <a:latin typeface="+mn-lt"/>
                          <a:ea typeface="Calibri"/>
                          <a:cs typeface="Times New Roman"/>
                        </a:rPr>
                        <a:t>0.15 &lt;</a:t>
                      </a:r>
                      <a:r>
                        <a:rPr lang="en-US" sz="1800" b="0" baseline="0" dirty="0" smtClean="0">
                          <a:solidFill>
                            <a:srgbClr val="0033CC"/>
                          </a:solidFill>
                          <a:effectLst/>
                          <a:latin typeface="+mn-lt"/>
                          <a:ea typeface="Calibri"/>
                          <a:cs typeface="Times New Roman"/>
                        </a:rPr>
                        <a:t> Vo &lt; (V+) - 0.15V, R</a:t>
                      </a:r>
                      <a:r>
                        <a:rPr lang="en-US" sz="1800" b="0" baseline="-25000" dirty="0" smtClean="0">
                          <a:solidFill>
                            <a:srgbClr val="0033CC"/>
                          </a:solidFill>
                          <a:effectLst/>
                          <a:latin typeface="+mn-lt"/>
                          <a:ea typeface="Calibri"/>
                          <a:cs typeface="Times New Roman"/>
                        </a:rPr>
                        <a:t>L</a:t>
                      </a:r>
                      <a:r>
                        <a:rPr lang="en-US" sz="1800" b="0" baseline="0" dirty="0" smtClean="0">
                          <a:solidFill>
                            <a:srgbClr val="0033CC"/>
                          </a:solidFill>
                          <a:effectLst/>
                          <a:latin typeface="+mn-lt"/>
                          <a:ea typeface="Calibri"/>
                          <a:cs typeface="Times New Roman"/>
                        </a:rPr>
                        <a:t> = 10k</a:t>
                      </a:r>
                      <a:r>
                        <a:rPr lang="el-GR" sz="1800" b="0" baseline="0" dirty="0" smtClean="0">
                          <a:solidFill>
                            <a:srgbClr val="0033CC"/>
                          </a:solidFill>
                          <a:effectLst/>
                          <a:latin typeface="+mn-lt"/>
                          <a:ea typeface="Calibri"/>
                          <a:cs typeface="Times New Roman"/>
                        </a:rPr>
                        <a:t>Ω</a:t>
                      </a:r>
                      <a:endParaRPr lang="en-US" sz="1800" b="0" dirty="0">
                        <a:solidFill>
                          <a:srgbClr val="0033CC"/>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t>110</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132</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dB</a:t>
                      </a: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4330">
                <a:tc v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2500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0.2 &lt;</a:t>
                      </a:r>
                      <a:r>
                        <a:rPr lang="en-US" sz="1800" b="0" baseline="0" dirty="0" smtClean="0">
                          <a:solidFill>
                            <a:sysClr val="windowText" lastClr="000000"/>
                          </a:solidFill>
                          <a:effectLst/>
                          <a:latin typeface="+mn-lt"/>
                          <a:ea typeface="Calibri"/>
                          <a:cs typeface="Times New Roman"/>
                        </a:rPr>
                        <a:t> Vo &lt; (V+) - 0.2V, R</a:t>
                      </a:r>
                      <a:r>
                        <a:rPr lang="en-US" sz="1800" b="0" baseline="-25000" dirty="0" smtClean="0">
                          <a:solidFill>
                            <a:sysClr val="windowText" lastClr="000000"/>
                          </a:solidFill>
                          <a:effectLst/>
                          <a:latin typeface="+mn-lt"/>
                          <a:ea typeface="Calibri"/>
                          <a:cs typeface="Times New Roman"/>
                        </a:rPr>
                        <a:t>L</a:t>
                      </a:r>
                      <a:r>
                        <a:rPr lang="en-US" sz="1800" b="0" baseline="0" dirty="0" smtClean="0">
                          <a:solidFill>
                            <a:sysClr val="windowText" lastClr="000000"/>
                          </a:solidFill>
                          <a:effectLst/>
                          <a:latin typeface="+mn-lt"/>
                          <a:ea typeface="Calibri"/>
                          <a:cs typeface="Times New Roman"/>
                        </a:rPr>
                        <a:t> = 600</a:t>
                      </a:r>
                      <a:r>
                        <a:rPr lang="el-GR" sz="1800" b="0" baseline="0" dirty="0" smtClean="0">
                          <a:solidFill>
                            <a:sysClr val="windowText" lastClr="000000"/>
                          </a:solidFill>
                          <a:effectLst/>
                          <a:latin typeface="+mn-lt"/>
                          <a:ea typeface="Calibri"/>
                          <a:cs typeface="Times New Roman"/>
                        </a:rPr>
                        <a:t>Ω</a:t>
                      </a:r>
                      <a:endParaRPr lang="en-US" sz="1800" b="0" dirty="0" smtClean="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a:txBody>
                    <a:bodyPr/>
                    <a:lstStyle/>
                    <a:p>
                      <a:r>
                        <a:rPr lang="en-US" sz="1800" dirty="0" smtClean="0"/>
                        <a:t>106</a:t>
                      </a:r>
                      <a:endParaRPr lang="en-US" sz="18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128</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marR="0" algn="ctr">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43930915"/>
              </p:ext>
            </p:extLst>
          </p:nvPr>
        </p:nvGraphicFramePr>
        <p:xfrm>
          <a:off x="304800" y="4267200"/>
          <a:ext cx="6781800" cy="1828800"/>
        </p:xfrm>
        <a:graphic>
          <a:graphicData uri="http://schemas.openxmlformats.org/drawingml/2006/table">
            <a:tbl>
              <a:tblPr firstRow="1" bandRow="1">
                <a:tableStyleId>{5C22544A-7EE6-4342-B048-85BDC9FD1C3A}</a:tableStyleId>
              </a:tblPr>
              <a:tblGrid>
                <a:gridCol w="3352800"/>
                <a:gridCol w="3429000"/>
              </a:tblGrid>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chemeClr val="tx1"/>
                          </a:solidFill>
                        </a:rPr>
                        <a:t>Amplifier</a:t>
                      </a:r>
                      <a:r>
                        <a:rPr lang="en-US" b="0" baseline="0" dirty="0" smtClean="0">
                          <a:solidFill>
                            <a:schemeClr val="tx1"/>
                          </a:solidFill>
                        </a:rPr>
                        <a:t> input range</a:t>
                      </a:r>
                      <a:endParaRPr lang="en-US"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0" dirty="0" smtClean="0">
                          <a:solidFill>
                            <a:srgbClr val="00B050"/>
                          </a:solidFill>
                        </a:rPr>
                        <a:t>No</a:t>
                      </a:r>
                      <a:r>
                        <a:rPr lang="en-US" b="0" baseline="0" dirty="0" smtClean="0">
                          <a:solidFill>
                            <a:srgbClr val="00B050"/>
                          </a:solidFill>
                        </a:rPr>
                        <a:t> Vcm limit</a:t>
                      </a:r>
                      <a:endParaRPr lang="en-US" b="0" dirty="0" smtClean="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output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FF0000"/>
                          </a:solidFill>
                        </a:rPr>
                        <a:t>0.035 &lt; V</a:t>
                      </a:r>
                      <a:r>
                        <a:rPr lang="en-US" baseline="-25000" dirty="0" smtClean="0">
                          <a:solidFill>
                            <a:srgbClr val="FF0000"/>
                          </a:solidFill>
                        </a:rPr>
                        <a:t>O</a:t>
                      </a:r>
                      <a:r>
                        <a:rPr lang="en-US" dirty="0" smtClean="0">
                          <a:solidFill>
                            <a:srgbClr val="FF0000"/>
                          </a:solidFill>
                        </a:rPr>
                        <a:t> &lt; 3.265V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Amplifier Linear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solidFill>
                            <a:srgbClr val="0033CC"/>
                          </a:solidFill>
                        </a:rPr>
                        <a:t>0.15 &lt; V</a:t>
                      </a:r>
                      <a:r>
                        <a:rPr lang="en-US" baseline="-25000" dirty="0" smtClean="0">
                          <a:solidFill>
                            <a:srgbClr val="0033CC"/>
                          </a:solidFill>
                        </a:rPr>
                        <a:t>O</a:t>
                      </a:r>
                      <a:r>
                        <a:rPr lang="en-US" dirty="0" smtClean="0">
                          <a:solidFill>
                            <a:srgbClr val="0033CC"/>
                          </a:solidFill>
                        </a:rPr>
                        <a:t> &lt; 3.15V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0" dirty="0" smtClean="0">
                          <a:solidFill>
                            <a:schemeClr val="tx1"/>
                          </a:solidFill>
                        </a:rPr>
                        <a:t>Worst Case Range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b="1" dirty="0" smtClean="0">
                          <a:solidFill>
                            <a:srgbClr val="996633"/>
                          </a:solidFill>
                        </a:rPr>
                        <a:t>0.15 &lt; V</a:t>
                      </a:r>
                      <a:r>
                        <a:rPr lang="en-US" b="1" baseline="-25000" dirty="0" smtClean="0">
                          <a:solidFill>
                            <a:srgbClr val="996633"/>
                          </a:solidFill>
                        </a:rPr>
                        <a:t>O</a:t>
                      </a:r>
                      <a:r>
                        <a:rPr lang="en-US" b="1" dirty="0" smtClean="0">
                          <a:solidFill>
                            <a:srgbClr val="996633"/>
                          </a:solidFill>
                        </a:rPr>
                        <a:t> &lt; 3.15V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78178322"/>
              </p:ext>
            </p:extLst>
          </p:nvPr>
        </p:nvGraphicFramePr>
        <p:xfrm>
          <a:off x="7315200" y="4114800"/>
          <a:ext cx="6772563" cy="3352800"/>
        </p:xfrm>
        <a:graphic>
          <a:graphicData uri="http://schemas.openxmlformats.org/presentationml/2006/ole">
            <mc:AlternateContent xmlns:mc="http://schemas.openxmlformats.org/markup-compatibility/2006">
              <mc:Choice xmlns:v="urn:schemas-microsoft-com:vml" Requires="v">
                <p:oleObj spid="_x0000_s99409" name="Visio" r:id="rId4" imgW="6930098" imgH="3446712" progId="Visio.Drawing.11">
                  <p:embed/>
                </p:oleObj>
              </mc:Choice>
              <mc:Fallback>
                <p:oleObj name="Visio" r:id="rId4" imgW="6930098" imgH="3446712"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4114800"/>
                        <a:ext cx="6772563" cy="335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a:off x="7239000" y="6479232"/>
            <a:ext cx="2362200" cy="461665"/>
          </a:xfrm>
          <a:prstGeom prst="rect">
            <a:avLst/>
          </a:prstGeom>
          <a:noFill/>
        </p:spPr>
        <p:txBody>
          <a:bodyPr wrap="square" rtlCol="0">
            <a:spAutoFit/>
          </a:bodyPr>
          <a:lstStyle/>
          <a:p>
            <a:r>
              <a:rPr lang="en-US" sz="2400" dirty="0" smtClean="0">
                <a:solidFill>
                  <a:srgbClr val="00B050"/>
                </a:solidFill>
              </a:rPr>
              <a:t>Vcm is constant</a:t>
            </a:r>
            <a:endParaRPr lang="en-US" sz="2400" dirty="0">
              <a:solidFill>
                <a:srgbClr val="00B050"/>
              </a:solidFill>
            </a:endParaRPr>
          </a:p>
        </p:txBody>
      </p:sp>
      <p:cxnSp>
        <p:nvCxnSpPr>
          <p:cNvPr id="10" name="Straight Arrow Connector 9"/>
          <p:cNvCxnSpPr/>
          <p:nvPr/>
        </p:nvCxnSpPr>
        <p:spPr>
          <a:xfrm flipV="1">
            <a:off x="7696200" y="5562600"/>
            <a:ext cx="533400" cy="83820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30320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Crossover Distortion in Rail-to-Rail Inputs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24</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3584618707"/>
              </p:ext>
            </p:extLst>
          </p:nvPr>
        </p:nvGraphicFramePr>
        <p:xfrm>
          <a:off x="304800" y="1143000"/>
          <a:ext cx="8839200" cy="2148840"/>
        </p:xfrm>
        <a:graphic>
          <a:graphicData uri="http://schemas.openxmlformats.org/drawingml/2006/table">
            <a:tbl>
              <a:tblPr firstRow="1" bandRow="1">
                <a:tableStyleId>{21E4AEA4-8DFA-4A89-87EB-49C32662AFE0}</a:tableStyleId>
              </a:tblPr>
              <a:tblGrid>
                <a:gridCol w="914400"/>
                <a:gridCol w="2590800"/>
                <a:gridCol w="1828800"/>
                <a:gridCol w="838200"/>
                <a:gridCol w="914400"/>
                <a:gridCol w="990600"/>
                <a:gridCol w="762000"/>
              </a:tblGrid>
              <a:tr h="370840">
                <a:tc gridSpan="2">
                  <a:txBody>
                    <a:bodyPr/>
                    <a:lstStyle/>
                    <a:p>
                      <a:r>
                        <a:rPr lang="en-US" sz="1400" dirty="0" smtClean="0">
                          <a:solidFill>
                            <a:schemeClr val="tx1"/>
                          </a:solidFill>
                        </a:rPr>
                        <a:t>PARAMETER OPA316</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TEST</a:t>
                      </a:r>
                      <a:r>
                        <a:rPr lang="en-US" sz="1400" baseline="0" dirty="0" smtClean="0">
                          <a:solidFill>
                            <a:schemeClr val="tx1"/>
                          </a:solidFill>
                        </a:rPr>
                        <a:t> CONDITIONS</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MIN</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TYP</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MAX</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UNIT</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7">
                  <a:txBody>
                    <a:bodyPr/>
                    <a:lstStyle/>
                    <a:p>
                      <a:r>
                        <a:rPr lang="en-US" sz="1400" b="1" dirty="0" smtClean="0">
                          <a:solidFill>
                            <a:schemeClr val="tx1"/>
                          </a:solidFill>
                        </a:rPr>
                        <a:t>INPUT</a:t>
                      </a:r>
                      <a:r>
                        <a:rPr lang="en-US" sz="1400" b="1" baseline="0" dirty="0" smtClean="0">
                          <a:solidFill>
                            <a:schemeClr val="tx1"/>
                          </a:solidFill>
                        </a:rPr>
                        <a:t> VOLTAGE RANGE</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0840">
                <a:tc>
                  <a:txBody>
                    <a:bodyPr/>
                    <a:lstStyle/>
                    <a:p>
                      <a:r>
                        <a:rPr lang="en-US" sz="1400" dirty="0" smtClean="0">
                          <a:solidFill>
                            <a:schemeClr val="tx1"/>
                          </a:solidFill>
                        </a:rPr>
                        <a:t>V</a:t>
                      </a:r>
                      <a:r>
                        <a:rPr lang="en-US" sz="1400" baseline="-25000" dirty="0" smtClean="0">
                          <a:solidFill>
                            <a:schemeClr val="tx1"/>
                          </a:solidFill>
                        </a:rPr>
                        <a:t>CM</a:t>
                      </a:r>
                      <a:r>
                        <a:rPr lang="en-US" sz="1400" dirty="0" smtClean="0">
                          <a:solidFill>
                            <a:schemeClr val="tx1"/>
                          </a:solidFill>
                        </a:rPr>
                        <a:t> </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a:t>
                      </a:r>
                      <a:r>
                        <a:rPr lang="en-US" sz="1400" baseline="0" dirty="0" smtClean="0">
                          <a:solidFill>
                            <a:schemeClr val="tx1"/>
                          </a:solidFill>
                        </a:rPr>
                        <a:t> mode voltage range</a:t>
                      </a:r>
                      <a:endParaRPr 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t>TA = -40C</a:t>
                      </a:r>
                      <a:r>
                        <a:rPr lang="en-US" sz="1400" baseline="0" dirty="0" smtClean="0"/>
                        <a:t> to 85C</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-0.2</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(V+)+0.1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CMRR</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 mode</a:t>
                      </a:r>
                      <a:r>
                        <a:rPr lang="en-US" sz="1400" baseline="0" dirty="0" smtClean="0">
                          <a:solidFill>
                            <a:schemeClr val="tx1"/>
                          </a:solidFill>
                        </a:rPr>
                        <a:t> Rejection </a:t>
                      </a:r>
                      <a:endParaRPr 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t>Vs = 5V,</a:t>
                      </a:r>
                      <a:r>
                        <a:rPr lang="en-US" sz="1400" baseline="0" dirty="0" smtClean="0"/>
                        <a:t> </a:t>
                      </a:r>
                    </a:p>
                    <a:p>
                      <a:r>
                        <a:rPr lang="en-US" sz="1400" baseline="0" dirty="0" smtClean="0"/>
                        <a:t>-0.1V&lt;</a:t>
                      </a:r>
                      <a:r>
                        <a:rPr lang="en-US" sz="1400" baseline="0" dirty="0" err="1" smtClean="0"/>
                        <a:t>Vcm</a:t>
                      </a:r>
                      <a:r>
                        <a:rPr lang="en-US" sz="1400" baseline="0" dirty="0" smtClean="0"/>
                        <a:t>&lt; 3.6V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dirty="0" smtClean="0"/>
                        <a:t>76</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dirty="0" smtClean="0"/>
                        <a:t>90</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dB</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t>Vs = 5V,</a:t>
                      </a:r>
                      <a:r>
                        <a:rPr lang="en-US" sz="1400" baseline="0" dirty="0" smtClean="0"/>
                        <a:t> </a:t>
                      </a:r>
                    </a:p>
                    <a:p>
                      <a:r>
                        <a:rPr lang="en-US" sz="1400" baseline="0" dirty="0" smtClean="0"/>
                        <a:t>-0.1V&lt;</a:t>
                      </a:r>
                      <a:r>
                        <a:rPr lang="en-US" sz="1400" baseline="0" dirty="0" err="1" smtClean="0"/>
                        <a:t>Vcm</a:t>
                      </a:r>
                      <a:r>
                        <a:rPr lang="en-US" sz="1400" baseline="0" dirty="0" smtClean="0"/>
                        <a:t>&lt;5.2V</a:t>
                      </a:r>
                      <a:endParaRPr lang="en-US"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65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80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dirty="0" smtClean="0"/>
                        <a:t>dB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204730084"/>
              </p:ext>
            </p:extLst>
          </p:nvPr>
        </p:nvGraphicFramePr>
        <p:xfrm>
          <a:off x="7772400" y="3781806"/>
          <a:ext cx="5638800" cy="3563017"/>
        </p:xfrm>
        <a:graphic>
          <a:graphicData uri="http://schemas.openxmlformats.org/presentationml/2006/ole">
            <mc:AlternateContent xmlns:mc="http://schemas.openxmlformats.org/markup-compatibility/2006">
              <mc:Choice xmlns:v="urn:schemas-microsoft-com:vml" Requires="v">
                <p:oleObj spid="_x0000_s100512" name="Visio" r:id="rId4" imgW="5079580" imgH="3164184" progId="">
                  <p:embed/>
                </p:oleObj>
              </mc:Choice>
              <mc:Fallback>
                <p:oleObj name="Visio" r:id="rId4" imgW="5079580" imgH="3164184"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0" y="3781806"/>
                        <a:ext cx="5638800" cy="35630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479866572"/>
              </p:ext>
            </p:extLst>
          </p:nvPr>
        </p:nvGraphicFramePr>
        <p:xfrm>
          <a:off x="381000" y="3429000"/>
          <a:ext cx="6400800" cy="3996844"/>
        </p:xfrm>
        <a:graphic>
          <a:graphicData uri="http://schemas.openxmlformats.org/presentationml/2006/ole">
            <mc:AlternateContent xmlns:mc="http://schemas.openxmlformats.org/markup-compatibility/2006">
              <mc:Choice xmlns:v="urn:schemas-microsoft-com:vml" Requires="v">
                <p:oleObj spid="_x0000_s100513" name="Visio" r:id="rId6" imgW="3820544" imgH="2386368" progId="">
                  <p:embed/>
                </p:oleObj>
              </mc:Choice>
              <mc:Fallback>
                <p:oleObj name="Visio" r:id="rId6" imgW="3820544" imgH="2386368"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429000"/>
                        <a:ext cx="6400800" cy="39968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271348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Cross-Over </a:t>
            </a:r>
            <a:r>
              <a:rPr lang="en-US" dirty="0"/>
              <a:t>distortion vs Zero </a:t>
            </a:r>
            <a:r>
              <a:rPr lang="en-US" dirty="0" smtClean="0"/>
              <a:t>Cross-Over</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25</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358068228"/>
              </p:ext>
            </p:extLst>
          </p:nvPr>
        </p:nvGraphicFramePr>
        <p:xfrm>
          <a:off x="304800" y="990600"/>
          <a:ext cx="6324600" cy="1864360"/>
        </p:xfrm>
        <a:graphic>
          <a:graphicData uri="http://schemas.openxmlformats.org/drawingml/2006/table">
            <a:tbl>
              <a:tblPr firstRow="1" bandRow="1">
                <a:tableStyleId>{21E4AEA4-8DFA-4A89-87EB-49C32662AFE0}</a:tableStyleId>
              </a:tblPr>
              <a:tblGrid>
                <a:gridCol w="762000"/>
                <a:gridCol w="2590800"/>
                <a:gridCol w="838200"/>
                <a:gridCol w="609600"/>
                <a:gridCol w="914400"/>
                <a:gridCol w="609600"/>
              </a:tblGrid>
              <a:tr h="370840">
                <a:tc gridSpan="2">
                  <a:txBody>
                    <a:bodyPr/>
                    <a:lstStyle/>
                    <a:p>
                      <a:r>
                        <a:rPr lang="en-US" sz="1400" dirty="0" smtClean="0">
                          <a:solidFill>
                            <a:schemeClr val="tx1"/>
                          </a:solidFill>
                        </a:rPr>
                        <a:t>PARAMETER:</a:t>
                      </a:r>
                      <a:r>
                        <a:rPr lang="en-US" sz="1400" baseline="0" dirty="0" smtClean="0">
                          <a:solidFill>
                            <a:schemeClr val="tx1"/>
                          </a:solidFill>
                        </a:rPr>
                        <a:t> </a:t>
                      </a:r>
                    </a:p>
                    <a:p>
                      <a:r>
                        <a:rPr lang="en-US" sz="1400" dirty="0" smtClean="0">
                          <a:solidFill>
                            <a:srgbClr val="FF0000"/>
                          </a:solidFill>
                        </a:rPr>
                        <a:t>OPA350 –</a:t>
                      </a:r>
                      <a:r>
                        <a:rPr lang="en-US" sz="1400" baseline="0" dirty="0" smtClean="0">
                          <a:solidFill>
                            <a:srgbClr val="FF0000"/>
                          </a:solidFill>
                        </a:rPr>
                        <a:t> Has Crossover </a:t>
                      </a:r>
                      <a:endParaRPr lang="en-US" sz="14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MIN</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TYP</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MAX</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UNIT</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6">
                  <a:txBody>
                    <a:bodyPr/>
                    <a:lstStyle/>
                    <a:p>
                      <a:r>
                        <a:rPr lang="en-US" sz="1400" b="1" dirty="0" smtClean="0">
                          <a:solidFill>
                            <a:schemeClr val="tx1"/>
                          </a:solidFill>
                        </a:rPr>
                        <a:t>INPUT</a:t>
                      </a:r>
                      <a:r>
                        <a:rPr lang="en-US" sz="1400" b="1" baseline="0" dirty="0" smtClean="0">
                          <a:solidFill>
                            <a:schemeClr val="tx1"/>
                          </a:solidFill>
                        </a:rPr>
                        <a:t> VOLTAGE RANGE</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0840">
                <a:tc>
                  <a:txBody>
                    <a:bodyPr/>
                    <a:lstStyle/>
                    <a:p>
                      <a:r>
                        <a:rPr lang="en-US" sz="1400" dirty="0" smtClean="0">
                          <a:solidFill>
                            <a:schemeClr val="tx1"/>
                          </a:solidFill>
                        </a:rPr>
                        <a:t>V</a:t>
                      </a:r>
                      <a:r>
                        <a:rPr lang="en-US" sz="1400" baseline="-25000" dirty="0" smtClean="0">
                          <a:solidFill>
                            <a:schemeClr val="tx1"/>
                          </a:solidFill>
                        </a:rPr>
                        <a:t>CM</a:t>
                      </a:r>
                      <a:r>
                        <a:rPr lang="en-US" sz="1400" dirty="0" smtClean="0">
                          <a:solidFill>
                            <a:schemeClr val="tx1"/>
                          </a:solidFill>
                        </a:rPr>
                        <a:t> </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a:t>
                      </a:r>
                      <a:r>
                        <a:rPr lang="en-US" sz="1400" baseline="0" dirty="0" smtClean="0">
                          <a:solidFill>
                            <a:schemeClr val="tx1"/>
                          </a:solidFill>
                        </a:rPr>
                        <a:t> mode voltage range</a:t>
                      </a:r>
                      <a:endParaRPr 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(V-)-0.1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(V+)+0.1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CMRR</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 mode</a:t>
                      </a:r>
                      <a:r>
                        <a:rPr lang="en-US" sz="1400" baseline="0" dirty="0" smtClean="0">
                          <a:solidFill>
                            <a:schemeClr val="tx1"/>
                          </a:solidFill>
                        </a:rPr>
                        <a:t> Rejection </a:t>
                      </a: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t>-0.1V&lt;</a:t>
                      </a:r>
                      <a:r>
                        <a:rPr lang="en-US" sz="1400" baseline="0" dirty="0" err="1" smtClean="0"/>
                        <a:t>Vcm</a:t>
                      </a:r>
                      <a:r>
                        <a:rPr lang="en-US" sz="1400" baseline="0" dirty="0" smtClean="0"/>
                        <a:t>&lt;5.6V</a:t>
                      </a:r>
                      <a:endParaRPr lang="en-US" sz="1400" dirty="0" smtClean="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0" dirty="0" smtClean="0"/>
                        <a:t>74</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dirty="0" smtClean="0"/>
                        <a:t>90</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dB</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175144883"/>
              </p:ext>
            </p:extLst>
          </p:nvPr>
        </p:nvGraphicFramePr>
        <p:xfrm>
          <a:off x="381000" y="3276600"/>
          <a:ext cx="4613428" cy="3716836"/>
        </p:xfrm>
        <a:graphic>
          <a:graphicData uri="http://schemas.openxmlformats.org/presentationml/2006/ole">
            <mc:AlternateContent xmlns:mc="http://schemas.openxmlformats.org/markup-compatibility/2006">
              <mc:Choice xmlns:v="urn:schemas-microsoft-com:vml" Requires="v">
                <p:oleObj spid="_x0000_s101615" name="Visio" r:id="rId4" imgW="2638226" imgH="2125872" progId="">
                  <p:embed/>
                </p:oleObj>
              </mc:Choice>
              <mc:Fallback>
                <p:oleObj name="Visio" r:id="rId4" imgW="2638226" imgH="212587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276600"/>
                        <a:ext cx="4613428" cy="37168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925880409"/>
              </p:ext>
            </p:extLst>
          </p:nvPr>
        </p:nvGraphicFramePr>
        <p:xfrm>
          <a:off x="7924800" y="990600"/>
          <a:ext cx="6324600" cy="1864360"/>
        </p:xfrm>
        <a:graphic>
          <a:graphicData uri="http://schemas.openxmlformats.org/drawingml/2006/table">
            <a:tbl>
              <a:tblPr firstRow="1" bandRow="1">
                <a:tableStyleId>{21E4AEA4-8DFA-4A89-87EB-49C32662AFE0}</a:tableStyleId>
              </a:tblPr>
              <a:tblGrid>
                <a:gridCol w="762000"/>
                <a:gridCol w="2590800"/>
                <a:gridCol w="838200"/>
                <a:gridCol w="609600"/>
                <a:gridCol w="914400"/>
                <a:gridCol w="609600"/>
              </a:tblGrid>
              <a:tr h="370840">
                <a:tc gridSpan="2">
                  <a:txBody>
                    <a:bodyPr/>
                    <a:lstStyle/>
                    <a:p>
                      <a:r>
                        <a:rPr lang="en-US" sz="1400" dirty="0" smtClean="0">
                          <a:solidFill>
                            <a:schemeClr val="tx1"/>
                          </a:solidFill>
                        </a:rPr>
                        <a:t>PARAMETER:</a:t>
                      </a:r>
                      <a:r>
                        <a:rPr lang="en-US" sz="1400" baseline="0" dirty="0" smtClean="0">
                          <a:solidFill>
                            <a:schemeClr val="tx1"/>
                          </a:solidFill>
                        </a:rPr>
                        <a:t> </a:t>
                      </a:r>
                    </a:p>
                    <a:p>
                      <a:r>
                        <a:rPr lang="en-US" sz="1400" dirty="0" smtClean="0">
                          <a:solidFill>
                            <a:srgbClr val="FF0000"/>
                          </a:solidFill>
                        </a:rPr>
                        <a:t>OPA320 – Zero Cross-Over</a:t>
                      </a:r>
                      <a:endParaRPr lang="en-US" sz="14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MIN</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TYP</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MAX</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solidFill>
                            <a:schemeClr val="tx1"/>
                          </a:solidFill>
                        </a:rPr>
                        <a:t>UNIT</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6">
                  <a:txBody>
                    <a:bodyPr/>
                    <a:lstStyle/>
                    <a:p>
                      <a:r>
                        <a:rPr lang="en-US" sz="1400" b="1" dirty="0" smtClean="0">
                          <a:solidFill>
                            <a:schemeClr val="tx1"/>
                          </a:solidFill>
                        </a:rPr>
                        <a:t>INPUT</a:t>
                      </a:r>
                      <a:r>
                        <a:rPr lang="en-US" sz="1400" b="1" baseline="0" dirty="0" smtClean="0">
                          <a:solidFill>
                            <a:schemeClr val="tx1"/>
                          </a:solidFill>
                        </a:rPr>
                        <a:t> VOLTAGE RANGE</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0840">
                <a:tc>
                  <a:txBody>
                    <a:bodyPr/>
                    <a:lstStyle/>
                    <a:p>
                      <a:r>
                        <a:rPr lang="en-US" sz="1400" dirty="0" smtClean="0">
                          <a:solidFill>
                            <a:schemeClr val="tx1"/>
                          </a:solidFill>
                        </a:rPr>
                        <a:t>V</a:t>
                      </a:r>
                      <a:r>
                        <a:rPr lang="en-US" sz="1400" baseline="-25000" dirty="0" smtClean="0">
                          <a:solidFill>
                            <a:schemeClr val="tx1"/>
                          </a:solidFill>
                        </a:rPr>
                        <a:t>CM</a:t>
                      </a:r>
                      <a:r>
                        <a:rPr lang="en-US" sz="1400" dirty="0" smtClean="0">
                          <a:solidFill>
                            <a:schemeClr val="tx1"/>
                          </a:solidFill>
                        </a:rPr>
                        <a:t> </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a:t>
                      </a:r>
                      <a:r>
                        <a:rPr lang="en-US" sz="1400" baseline="0" dirty="0" smtClean="0">
                          <a:solidFill>
                            <a:schemeClr val="tx1"/>
                          </a:solidFill>
                        </a:rPr>
                        <a:t> mode voltage range</a:t>
                      </a:r>
                      <a:endParaRPr 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(V-)-0.1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(V+)+0.1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CMRR</a:t>
                      </a:r>
                      <a:endParaRPr 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smtClean="0">
                          <a:solidFill>
                            <a:schemeClr val="tx1"/>
                          </a:solidFill>
                        </a:rPr>
                        <a:t>Common mode</a:t>
                      </a:r>
                      <a:r>
                        <a:rPr lang="en-US" sz="1400" baseline="0" dirty="0" smtClean="0">
                          <a:solidFill>
                            <a:schemeClr val="tx1"/>
                          </a:solidFill>
                        </a:rPr>
                        <a:t> Rejection </a:t>
                      </a: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t>-0.1V&lt;</a:t>
                      </a:r>
                      <a:r>
                        <a:rPr lang="en-US" sz="1400" baseline="0" dirty="0" err="1" smtClean="0"/>
                        <a:t>Vcm</a:t>
                      </a:r>
                      <a:r>
                        <a:rPr lang="en-US" sz="1400" baseline="0" dirty="0" smtClean="0"/>
                        <a:t>&lt;5.6V</a:t>
                      </a:r>
                      <a:endParaRPr lang="en-US" sz="1400" dirty="0" smtClean="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0" dirty="0" smtClean="0"/>
                        <a:t>100</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dirty="0" smtClean="0"/>
                        <a:t>114</a:t>
                      </a:r>
                      <a:endParaRPr lang="en-US" sz="14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dB</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628774458"/>
              </p:ext>
            </p:extLst>
          </p:nvPr>
        </p:nvGraphicFramePr>
        <p:xfrm>
          <a:off x="10276152" y="3124200"/>
          <a:ext cx="3973248" cy="4191000"/>
        </p:xfrm>
        <a:graphic>
          <a:graphicData uri="http://schemas.openxmlformats.org/presentationml/2006/ole">
            <mc:AlternateContent xmlns:mc="http://schemas.openxmlformats.org/markup-compatibility/2006">
              <mc:Choice xmlns:v="urn:schemas-microsoft-com:vml" Requires="v">
                <p:oleObj spid="_x0000_s101616" name="Visio" r:id="rId6" imgW="2230434" imgH="2352456" progId="">
                  <p:embed/>
                </p:oleObj>
              </mc:Choice>
              <mc:Fallback>
                <p:oleObj name="Visio" r:id="rId6" imgW="2230434" imgH="235245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76152" y="3124200"/>
                        <a:ext cx="3973248" cy="419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152400" y="4191000"/>
            <a:ext cx="1295400" cy="461665"/>
          </a:xfrm>
          <a:prstGeom prst="rect">
            <a:avLst/>
          </a:prstGeom>
          <a:noFill/>
        </p:spPr>
        <p:txBody>
          <a:bodyPr wrap="square" rtlCol="0">
            <a:spAutoFit/>
          </a:bodyPr>
          <a:lstStyle/>
          <a:p>
            <a:r>
              <a:rPr lang="en-US" sz="2400" b="1" dirty="0" smtClean="0">
                <a:solidFill>
                  <a:srgbClr val="00B050"/>
                </a:solidFill>
              </a:rPr>
              <a:t>PMOS</a:t>
            </a:r>
            <a:endParaRPr lang="en-US" sz="2400" b="1" dirty="0">
              <a:solidFill>
                <a:srgbClr val="00B050"/>
              </a:solidFill>
            </a:endParaRPr>
          </a:p>
        </p:txBody>
      </p:sp>
      <p:sp>
        <p:nvSpPr>
          <p:cNvPr id="11" name="TextBox 10"/>
          <p:cNvSpPr txBox="1"/>
          <p:nvPr/>
        </p:nvSpPr>
        <p:spPr>
          <a:xfrm>
            <a:off x="3962400" y="5410200"/>
            <a:ext cx="1295400" cy="461665"/>
          </a:xfrm>
          <a:prstGeom prst="rect">
            <a:avLst/>
          </a:prstGeom>
          <a:noFill/>
        </p:spPr>
        <p:txBody>
          <a:bodyPr wrap="square" rtlCol="0">
            <a:spAutoFit/>
          </a:bodyPr>
          <a:lstStyle/>
          <a:p>
            <a:r>
              <a:rPr lang="en-US" sz="2400" b="1" dirty="0">
                <a:solidFill>
                  <a:srgbClr val="FF0000"/>
                </a:solidFill>
              </a:rPr>
              <a:t>N</a:t>
            </a:r>
            <a:r>
              <a:rPr lang="en-US" sz="2400" b="1" dirty="0" smtClean="0">
                <a:solidFill>
                  <a:srgbClr val="FF0000"/>
                </a:solidFill>
              </a:rPr>
              <a:t>MOS</a:t>
            </a:r>
            <a:endParaRPr lang="en-US" sz="2400" b="1" dirty="0">
              <a:solidFill>
                <a:srgbClr val="FF0000"/>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432616405"/>
              </p:ext>
            </p:extLst>
          </p:nvPr>
        </p:nvGraphicFramePr>
        <p:xfrm>
          <a:off x="5234528" y="3429000"/>
          <a:ext cx="4820697" cy="3657600"/>
        </p:xfrm>
        <a:graphic>
          <a:graphicData uri="http://schemas.openxmlformats.org/presentationml/2006/ole">
            <mc:AlternateContent xmlns:mc="http://schemas.openxmlformats.org/markup-compatibility/2006">
              <mc:Choice xmlns:v="urn:schemas-microsoft-com:vml" Requires="v">
                <p:oleObj spid="_x0000_s101617" name="Visio" r:id="rId8" imgW="6092470" imgH="4623264" progId="Visio.Drawing.15">
                  <p:embed/>
                </p:oleObj>
              </mc:Choice>
              <mc:Fallback>
                <p:oleObj name="Visio" r:id="rId8" imgW="6092470" imgH="4623264" progId="Visio.Drawing.15">
                  <p:embed/>
                  <p:pic>
                    <p:nvPicPr>
                      <p:cNvPr id="0" name=""/>
                      <p:cNvPicPr/>
                      <p:nvPr/>
                    </p:nvPicPr>
                    <p:blipFill>
                      <a:blip r:embed="rId9"/>
                      <a:stretch>
                        <a:fillRect/>
                      </a:stretch>
                    </p:blipFill>
                    <p:spPr>
                      <a:xfrm>
                        <a:off x="5234528" y="3429000"/>
                        <a:ext cx="4820697" cy="3657600"/>
                      </a:xfrm>
                      <a:prstGeom prst="rect">
                        <a:avLst/>
                      </a:prstGeom>
                    </p:spPr>
                  </p:pic>
                </p:oleObj>
              </mc:Fallback>
            </mc:AlternateContent>
          </a:graphicData>
        </a:graphic>
      </p:graphicFrame>
    </p:spTree>
    <p:extLst>
      <p:ext uri="{BB962C8B-B14F-4D97-AF65-F5344CB8AC3E}">
        <p14:creationId xmlns:p14="http://schemas.microsoft.com/office/powerpoint/2010/main" val="15845272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3802360" cy="977266"/>
          </a:xfrm>
        </p:spPr>
        <p:txBody>
          <a:bodyPr/>
          <a:lstStyle/>
          <a:p>
            <a:r>
              <a:rPr lang="en-US" dirty="0" smtClean="0"/>
              <a:t>Optimize bypass for internal charge pump op amps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26</a:t>
            </a:fld>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015328694"/>
              </p:ext>
            </p:extLst>
          </p:nvPr>
        </p:nvGraphicFramePr>
        <p:xfrm>
          <a:off x="609600" y="1676400"/>
          <a:ext cx="5226165" cy="5512217"/>
        </p:xfrm>
        <a:graphic>
          <a:graphicData uri="http://schemas.openxmlformats.org/presentationml/2006/ole">
            <mc:AlternateContent xmlns:mc="http://schemas.openxmlformats.org/markup-compatibility/2006">
              <mc:Choice xmlns:v="urn:schemas-microsoft-com:vml" Requires="v">
                <p:oleObj spid="_x0000_s102560" name="Visio" r:id="rId4" imgW="2230434" imgH="2352456" progId="">
                  <p:embed/>
                </p:oleObj>
              </mc:Choice>
              <mc:Fallback>
                <p:oleObj name="Visio" r:id="rId4" imgW="2230434" imgH="235245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676400"/>
                        <a:ext cx="5226165" cy="55122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92574310"/>
              </p:ext>
            </p:extLst>
          </p:nvPr>
        </p:nvGraphicFramePr>
        <p:xfrm>
          <a:off x="7010400" y="2590800"/>
          <a:ext cx="6775450" cy="4306887"/>
        </p:xfrm>
        <a:graphic>
          <a:graphicData uri="http://schemas.openxmlformats.org/presentationml/2006/ole">
            <mc:AlternateContent xmlns:mc="http://schemas.openxmlformats.org/markup-compatibility/2006">
              <mc:Choice xmlns:v="urn:schemas-microsoft-com:vml" Requires="v">
                <p:oleObj spid="_x0000_s102561" name="Visio" r:id="rId6" imgW="6775799" imgH="4307256" progId="">
                  <p:embed/>
                </p:oleObj>
              </mc:Choice>
              <mc:Fallback>
                <p:oleObj name="Visio" r:id="rId6" imgW="6775799" imgH="430725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2590800"/>
                        <a:ext cx="6775450" cy="4306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6"/>
          <p:cNvSpPr txBox="1"/>
          <p:nvPr/>
        </p:nvSpPr>
        <p:spPr>
          <a:xfrm>
            <a:off x="8077200" y="1524000"/>
            <a:ext cx="5105400" cy="984885"/>
          </a:xfrm>
          <a:prstGeom prst="rect">
            <a:avLst/>
          </a:prstGeom>
          <a:noFill/>
        </p:spPr>
        <p:txBody>
          <a:bodyPr wrap="square" rtlCol="0">
            <a:spAutoFit/>
          </a:bodyPr>
          <a:lstStyle/>
          <a:p>
            <a:r>
              <a:rPr lang="en-US" dirty="0" smtClean="0"/>
              <a:t>Short direct connections from supply to decoupling</a:t>
            </a:r>
            <a:endParaRPr lang="en-US" dirty="0"/>
          </a:p>
        </p:txBody>
      </p:sp>
    </p:spTree>
    <p:extLst>
      <p:ext uri="{BB962C8B-B14F-4D97-AF65-F5344CB8AC3E}">
        <p14:creationId xmlns:p14="http://schemas.microsoft.com/office/powerpoint/2010/main" val="12734391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THD vs. </a:t>
            </a:r>
            <a:r>
              <a:rPr lang="en-US" dirty="0" smtClean="0"/>
              <a:t>Input Crossover </a:t>
            </a:r>
            <a:r>
              <a:rPr lang="en-US" dirty="0"/>
              <a:t>Distortion</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27</a:t>
            </a:fld>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3903078530"/>
              </p:ext>
            </p:extLst>
          </p:nvPr>
        </p:nvGraphicFramePr>
        <p:xfrm>
          <a:off x="762001" y="1066800"/>
          <a:ext cx="13149702" cy="6169827"/>
        </p:xfrm>
        <a:graphic>
          <a:graphicData uri="http://schemas.openxmlformats.org/presentationml/2006/ole">
            <mc:AlternateContent xmlns:mc="http://schemas.openxmlformats.org/markup-compatibility/2006">
              <mc:Choice xmlns:v="urn:schemas-microsoft-com:vml" Requires="v">
                <p:oleObj spid="_x0000_s103742" name="Visio" r:id="rId4" imgW="11158219" imgH="5235192" progId="Visio.Drawing.11">
                  <p:embed/>
                </p:oleObj>
              </mc:Choice>
              <mc:Fallback>
                <p:oleObj name="Visio" r:id="rId4" imgW="11158219" imgH="5235192" progId="Visio.Drawing.11">
                  <p:embed/>
                  <p:pic>
                    <p:nvPicPr>
                      <p:cNvPr id="0" name=""/>
                      <p:cNvPicPr/>
                      <p:nvPr/>
                    </p:nvPicPr>
                    <p:blipFill>
                      <a:blip r:embed="rId5"/>
                      <a:stretch>
                        <a:fillRect/>
                      </a:stretch>
                    </p:blipFill>
                    <p:spPr>
                      <a:xfrm>
                        <a:off x="762001" y="1066800"/>
                        <a:ext cx="13149702" cy="6169827"/>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91665156"/>
              </p:ext>
            </p:extLst>
          </p:nvPr>
        </p:nvGraphicFramePr>
        <p:xfrm>
          <a:off x="762000" y="1066800"/>
          <a:ext cx="13149701" cy="6156732"/>
        </p:xfrm>
        <a:graphic>
          <a:graphicData uri="http://schemas.openxmlformats.org/presentationml/2006/ole">
            <mc:AlternateContent xmlns:mc="http://schemas.openxmlformats.org/markup-compatibility/2006">
              <mc:Choice xmlns:v="urn:schemas-microsoft-com:vml" Requires="v">
                <p:oleObj spid="_x0000_s103743" name="Visio" r:id="rId6" imgW="11158219" imgH="5224176" progId="Visio.Drawing.11">
                  <p:embed/>
                </p:oleObj>
              </mc:Choice>
              <mc:Fallback>
                <p:oleObj name="Visio" r:id="rId6" imgW="11158219" imgH="5224176" progId="Visio.Drawing.11">
                  <p:embed/>
                  <p:pic>
                    <p:nvPicPr>
                      <p:cNvPr id="0" name=""/>
                      <p:cNvPicPr/>
                      <p:nvPr/>
                    </p:nvPicPr>
                    <p:blipFill>
                      <a:blip r:embed="rId7"/>
                      <a:stretch>
                        <a:fillRect/>
                      </a:stretch>
                    </p:blipFill>
                    <p:spPr>
                      <a:xfrm>
                        <a:off x="762000" y="1066800"/>
                        <a:ext cx="13149701" cy="6156732"/>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075525554"/>
              </p:ext>
            </p:extLst>
          </p:nvPr>
        </p:nvGraphicFramePr>
        <p:xfrm>
          <a:off x="762000" y="1066800"/>
          <a:ext cx="13149701" cy="6156732"/>
        </p:xfrm>
        <a:graphic>
          <a:graphicData uri="http://schemas.openxmlformats.org/presentationml/2006/ole">
            <mc:AlternateContent xmlns:mc="http://schemas.openxmlformats.org/markup-compatibility/2006">
              <mc:Choice xmlns:v="urn:schemas-microsoft-com:vml" Requires="v">
                <p:oleObj spid="_x0000_s103744" name="Visio" r:id="rId8" imgW="11158219" imgH="5224176" progId="Visio.Drawing.11">
                  <p:embed/>
                </p:oleObj>
              </mc:Choice>
              <mc:Fallback>
                <p:oleObj name="Visio" r:id="rId8" imgW="11158219" imgH="5224176" progId="Visio.Drawing.11">
                  <p:embed/>
                  <p:pic>
                    <p:nvPicPr>
                      <p:cNvPr id="0" name=""/>
                      <p:cNvPicPr/>
                      <p:nvPr/>
                    </p:nvPicPr>
                    <p:blipFill>
                      <a:blip r:embed="rId9"/>
                      <a:stretch>
                        <a:fillRect/>
                      </a:stretch>
                    </p:blipFill>
                    <p:spPr>
                      <a:xfrm>
                        <a:off x="762000" y="1066800"/>
                        <a:ext cx="13149701" cy="6156732"/>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152255944"/>
              </p:ext>
            </p:extLst>
          </p:nvPr>
        </p:nvGraphicFramePr>
        <p:xfrm>
          <a:off x="762001" y="1066800"/>
          <a:ext cx="13233887" cy="6248400"/>
        </p:xfrm>
        <a:graphic>
          <a:graphicData uri="http://schemas.openxmlformats.org/presentationml/2006/ole">
            <mc:AlternateContent xmlns:mc="http://schemas.openxmlformats.org/markup-compatibility/2006">
              <mc:Choice xmlns:v="urn:schemas-microsoft-com:vml" Requires="v">
                <p:oleObj spid="_x0000_s103745" name="Visio" r:id="rId10" imgW="11229750" imgH="5302368" progId="Visio.Drawing.11">
                  <p:embed/>
                </p:oleObj>
              </mc:Choice>
              <mc:Fallback>
                <p:oleObj name="Visio" r:id="rId10" imgW="11229750" imgH="5302368" progId="Visio.Drawing.11">
                  <p:embed/>
                  <p:pic>
                    <p:nvPicPr>
                      <p:cNvPr id="0" name=""/>
                      <p:cNvPicPr/>
                      <p:nvPr/>
                    </p:nvPicPr>
                    <p:blipFill>
                      <a:blip r:embed="rId11"/>
                      <a:stretch>
                        <a:fillRect/>
                      </a:stretch>
                    </p:blipFill>
                    <p:spPr>
                      <a:xfrm>
                        <a:off x="762001" y="1066800"/>
                        <a:ext cx="13233887" cy="6248400"/>
                      </a:xfrm>
                      <a:prstGeom prst="rect">
                        <a:avLst/>
                      </a:prstGeom>
                    </p:spPr>
                  </p:pic>
                </p:oleObj>
              </mc:Fallback>
            </mc:AlternateContent>
          </a:graphicData>
        </a:graphic>
      </p:graphicFrame>
    </p:spTree>
    <p:extLst>
      <p:ext uri="{BB962C8B-B14F-4D97-AF65-F5344CB8AC3E}">
        <p14:creationId xmlns:p14="http://schemas.microsoft.com/office/powerpoint/2010/main" val="208081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standard resistors for unusual gains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28</a:t>
            </a:fld>
            <a:endParaRPr lang="en-US">
              <a:solidFill>
                <a:srgbClr val="000000"/>
              </a:solidFill>
            </a:endParaRPr>
          </a:p>
        </p:txBody>
      </p:sp>
      <p:pic>
        <p:nvPicPr>
          <p:cNvPr id="450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1238250"/>
            <a:ext cx="12396978" cy="607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572000" y="5949315"/>
            <a:ext cx="7848600" cy="984885"/>
          </a:xfrm>
          <a:prstGeom prst="rect">
            <a:avLst/>
          </a:prstGeom>
          <a:noFill/>
        </p:spPr>
        <p:txBody>
          <a:bodyPr wrap="square" rtlCol="0">
            <a:spAutoFit/>
          </a:bodyPr>
          <a:lstStyle/>
          <a:p>
            <a:r>
              <a:rPr lang="en-US" dirty="0">
                <a:solidFill>
                  <a:srgbClr val="000000"/>
                </a:solidFill>
                <a:hlinkClick r:id="rId4"/>
              </a:rPr>
              <a:t>http://</a:t>
            </a:r>
            <a:r>
              <a:rPr lang="en-US" dirty="0" smtClean="0">
                <a:solidFill>
                  <a:srgbClr val="000000"/>
                </a:solidFill>
                <a:hlinkClick r:id="rId4"/>
              </a:rPr>
              <a:t>www.ti.com/tool/analog-engineer-calc</a:t>
            </a:r>
            <a:endParaRPr lang="en-US" dirty="0" smtClean="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37553676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8000" dirty="0" smtClean="0">
                <a:solidFill>
                  <a:srgbClr val="DE0000"/>
                </a:solidFill>
              </a:rPr>
              <a:t>That concludes part 2!</a:t>
            </a:r>
            <a:r>
              <a:rPr lang="en-US" sz="8000" dirty="0">
                <a:solidFill>
                  <a:srgbClr val="DE0000"/>
                </a:solidFill>
              </a:rPr>
              <a:t/>
            </a:r>
            <a:br>
              <a:rPr lang="en-US" sz="8000" dirty="0">
                <a:solidFill>
                  <a:srgbClr val="DE0000"/>
                </a:solidFill>
              </a:rPr>
            </a:br>
            <a:r>
              <a:rPr lang="en-US" sz="8000" dirty="0" smtClean="0">
                <a:solidFill>
                  <a:srgbClr val="DE0000"/>
                </a:solidFill>
              </a:rPr>
              <a:t>Let’s do a quick quiz.</a:t>
            </a:r>
            <a:endParaRPr lang="en-US" sz="5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29</a:t>
            </a:fld>
            <a:endParaRPr lang="en-US"/>
          </a:p>
        </p:txBody>
      </p:sp>
    </p:spTree>
    <p:extLst>
      <p:ext uri="{BB962C8B-B14F-4D97-AF65-F5344CB8AC3E}">
        <p14:creationId xmlns:p14="http://schemas.microsoft.com/office/powerpoint/2010/main" val="1701276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1828800"/>
            <a:ext cx="13533120" cy="2312671"/>
          </a:xfrm>
        </p:spPr>
        <p:txBody>
          <a:bodyPr/>
          <a:lstStyle/>
          <a:p>
            <a:r>
              <a:rPr lang="en-US" sz="4800" dirty="0" smtClean="0">
                <a:solidFill>
                  <a:srgbClr val="DE0000"/>
                </a:solidFill>
              </a:rPr>
              <a:t>SAR ADC Input Types</a:t>
            </a:r>
            <a:br>
              <a:rPr lang="en-US" sz="4800" dirty="0" smtClean="0">
                <a:solidFill>
                  <a:srgbClr val="DE0000"/>
                </a:solidFill>
              </a:rPr>
            </a:br>
            <a:r>
              <a:rPr lang="en-US" sz="2800" dirty="0" smtClean="0">
                <a:solidFill>
                  <a:srgbClr val="DE0000"/>
                </a:solidFill>
              </a:rPr>
              <a:t/>
            </a:r>
            <a:br>
              <a:rPr lang="en-US" sz="2800" dirty="0" smtClean="0">
                <a:solidFill>
                  <a:srgbClr val="DE0000"/>
                </a:solidFill>
              </a:rPr>
            </a:br>
            <a:r>
              <a:rPr lang="en-US" sz="2800" dirty="0" smtClean="0">
                <a:solidFill>
                  <a:srgbClr val="DE0000"/>
                </a:solidFill>
              </a:rPr>
              <a:t>TI </a:t>
            </a:r>
            <a:r>
              <a:rPr lang="en-US" sz="2800" dirty="0">
                <a:solidFill>
                  <a:srgbClr val="DE0000"/>
                </a:solidFill>
              </a:rPr>
              <a:t>Precision Labs – </a:t>
            </a:r>
            <a:r>
              <a:rPr lang="en-US" sz="2800" dirty="0" smtClean="0">
                <a:solidFill>
                  <a:srgbClr val="DE0000"/>
                </a:solidFill>
              </a:rPr>
              <a:t>ADCs</a:t>
            </a:r>
            <a:endParaRPr lang="en-US" sz="22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3</a:t>
            </a:fld>
            <a:endParaRPr lang="en-US" dirty="0"/>
          </a:p>
        </p:txBody>
      </p:sp>
      <p:sp>
        <p:nvSpPr>
          <p:cNvPr id="8" name="Subtitle 2"/>
          <p:cNvSpPr>
            <a:spLocks noGrp="1"/>
          </p:cNvSpPr>
          <p:nvPr>
            <p:ph type="subTitle" idx="1"/>
          </p:nvPr>
        </p:nvSpPr>
        <p:spPr>
          <a:xfrm>
            <a:off x="549275" y="4708525"/>
            <a:ext cx="13531850" cy="1784350"/>
          </a:xfrm>
        </p:spPr>
        <p:txBody>
          <a:bodyPr/>
          <a:lstStyle/>
          <a:p>
            <a:r>
              <a:rPr lang="en-US" sz="2400" dirty="0" smtClean="0"/>
              <a:t>by Art Kay</a:t>
            </a:r>
            <a:endParaRPr lang="en-US" sz="2400" dirty="0"/>
          </a:p>
        </p:txBody>
      </p:sp>
    </p:spTree>
    <p:extLst>
      <p:ext uri="{BB962C8B-B14F-4D97-AF65-F5344CB8AC3E}">
        <p14:creationId xmlns:p14="http://schemas.microsoft.com/office/powerpoint/2010/main" val="18898581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200" y="2209800"/>
            <a:ext cx="7467600" cy="1066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000" dirty="0">
                <a:solidFill>
                  <a:srgbClr val="DE0000"/>
                </a:solidFill>
              </a:rPr>
              <a:t>Quiz: Linear Range ADC + OPA</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30</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877270683"/>
              </p:ext>
            </p:extLst>
          </p:nvPr>
        </p:nvGraphicFramePr>
        <p:xfrm>
          <a:off x="4757132" y="4536824"/>
          <a:ext cx="3710717" cy="2625976"/>
        </p:xfrm>
        <a:graphic>
          <a:graphicData uri="http://schemas.openxmlformats.org/presentationml/2006/ole">
            <mc:AlternateContent xmlns:mc="http://schemas.openxmlformats.org/markup-compatibility/2006">
              <mc:Choice xmlns:v="urn:schemas-microsoft-com:vml" Requires="v">
                <p:oleObj spid="_x0000_s104529" name="Visio" r:id="rId4" imgW="2697439" imgH="1843992" progId="Visio.Drawing.15">
                  <p:embed/>
                </p:oleObj>
              </mc:Choice>
              <mc:Fallback>
                <p:oleObj name="Visio" r:id="rId4" imgW="2697439" imgH="1843992" progId="Visio.Drawing.15">
                  <p:embed/>
                  <p:pic>
                    <p:nvPicPr>
                      <p:cNvPr id="0" name=""/>
                      <p:cNvPicPr/>
                      <p:nvPr/>
                    </p:nvPicPr>
                    <p:blipFill>
                      <a:blip r:embed="rId5"/>
                      <a:stretch>
                        <a:fillRect/>
                      </a:stretch>
                    </p:blipFill>
                    <p:spPr>
                      <a:xfrm>
                        <a:off x="4757132" y="4536824"/>
                        <a:ext cx="3710717" cy="2625976"/>
                      </a:xfrm>
                      <a:prstGeom prst="rect">
                        <a:avLst/>
                      </a:prstGeom>
                    </p:spPr>
                  </p:pic>
                </p:oleObj>
              </mc:Fallback>
            </mc:AlternateContent>
          </a:graphicData>
        </a:graphic>
      </p:graphicFrame>
      <p:grpSp>
        <p:nvGrpSpPr>
          <p:cNvPr id="7" name="Group 6"/>
          <p:cNvGrpSpPr/>
          <p:nvPr/>
        </p:nvGrpSpPr>
        <p:grpSpPr>
          <a:xfrm>
            <a:off x="8503339" y="3276600"/>
            <a:ext cx="5892706" cy="4081305"/>
            <a:chOff x="6007020" y="2311910"/>
            <a:chExt cx="5892706" cy="4081305"/>
          </a:xfrm>
        </p:grpSpPr>
        <p:pic>
          <p:nvPicPr>
            <p:cNvPr id="1024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b="19352"/>
            <a:stretch/>
          </p:blipFill>
          <p:spPr bwMode="auto">
            <a:xfrm>
              <a:off x="6007020" y="2311910"/>
              <a:ext cx="5865566" cy="38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248400" y="6023883"/>
              <a:ext cx="5651326" cy="369332"/>
            </a:xfrm>
            <a:prstGeom prst="rect">
              <a:avLst/>
            </a:prstGeom>
            <a:noFill/>
          </p:spPr>
          <p:txBody>
            <a:bodyPr wrap="square" rtlCol="0">
              <a:spAutoFit/>
            </a:bodyPr>
            <a:lstStyle/>
            <a:p>
              <a:r>
                <a:rPr lang="en-US" sz="1800" dirty="0" smtClean="0"/>
                <a:t>Figure 13: Offset Voltage vs. Common-Mode Voltage</a:t>
              </a:r>
              <a:endParaRPr lang="en-US" sz="1800" dirty="0"/>
            </a:p>
          </p:txBody>
        </p:sp>
      </p:grpSp>
      <p:sp>
        <p:nvSpPr>
          <p:cNvPr id="9" name="Content Placeholder 2"/>
          <p:cNvSpPr>
            <a:spLocks noGrp="1"/>
          </p:cNvSpPr>
          <p:nvPr>
            <p:ph idx="1"/>
          </p:nvPr>
        </p:nvSpPr>
        <p:spPr>
          <a:xfrm>
            <a:off x="533406" y="1258172"/>
            <a:ext cx="8381994" cy="3009028"/>
          </a:xfrm>
        </p:spPr>
        <p:txBody>
          <a:bodyPr/>
          <a:lstStyle/>
          <a:p>
            <a:pPr marL="0" indent="0">
              <a:buNone/>
            </a:pPr>
            <a:r>
              <a:rPr lang="en-US" dirty="0" smtClean="0"/>
              <a:t>4.  The amplifier shown below ______.</a:t>
            </a:r>
          </a:p>
          <a:p>
            <a:pPr marL="977773" lvl="1" indent="-514350">
              <a:buAutoNum type="alphaLcPeriod"/>
            </a:pPr>
            <a:r>
              <a:rPr lang="en-US" dirty="0" smtClean="0"/>
              <a:t>Would have poor power supply rejection.</a:t>
            </a:r>
          </a:p>
          <a:p>
            <a:pPr marL="977773" lvl="1" indent="-514350">
              <a:buAutoNum type="alphaLcPeriod"/>
            </a:pPr>
            <a:r>
              <a:rPr lang="en-US" dirty="0" smtClean="0"/>
              <a:t>Would show crossover distortion if the input signal is greater than 15Vpk.</a:t>
            </a:r>
          </a:p>
          <a:p>
            <a:pPr marL="977773" lvl="1" indent="-514350">
              <a:buAutoNum type="alphaLcPeriod"/>
            </a:pPr>
            <a:r>
              <a:rPr lang="en-US" dirty="0" smtClean="0"/>
              <a:t>Would not show crossover distortion.</a:t>
            </a:r>
          </a:p>
          <a:p>
            <a:pPr marL="977773" lvl="1" indent="-514350">
              <a:buAutoNum type="alphaLcPeriod"/>
            </a:pPr>
            <a:r>
              <a:rPr lang="en-US" dirty="0" smtClean="0"/>
              <a:t>Would have a low input impedance.</a:t>
            </a:r>
          </a:p>
        </p:txBody>
      </p:sp>
    </p:spTree>
    <p:extLst>
      <p:ext uri="{BB962C8B-B14F-4D97-AF65-F5344CB8AC3E}">
        <p14:creationId xmlns:p14="http://schemas.microsoft.com/office/powerpoint/2010/main" val="17648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14400" y="3124200"/>
            <a:ext cx="6705600" cy="6096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p:cNvSpPr>
            <a:spLocks noGrp="1"/>
          </p:cNvSpPr>
          <p:nvPr>
            <p:ph idx="1"/>
          </p:nvPr>
        </p:nvSpPr>
        <p:spPr>
          <a:xfrm>
            <a:off x="533406" y="1258172"/>
            <a:ext cx="8381994" cy="3009028"/>
          </a:xfrm>
        </p:spPr>
        <p:txBody>
          <a:bodyPr/>
          <a:lstStyle/>
          <a:p>
            <a:pPr marL="0" indent="0">
              <a:buNone/>
            </a:pPr>
            <a:r>
              <a:rPr lang="en-US" dirty="0" smtClean="0"/>
              <a:t>5.  The amplifier shown below ______.</a:t>
            </a:r>
          </a:p>
          <a:p>
            <a:pPr marL="977773" lvl="1" indent="-514350">
              <a:buAutoNum type="alphaLcPeriod"/>
            </a:pPr>
            <a:r>
              <a:rPr lang="en-US" dirty="0" smtClean="0"/>
              <a:t>Would have poor power supply rejection.</a:t>
            </a:r>
          </a:p>
          <a:p>
            <a:pPr marL="977773" lvl="1" indent="-514350">
              <a:buAutoNum type="alphaLcPeriod"/>
            </a:pPr>
            <a:r>
              <a:rPr lang="en-US" dirty="0" smtClean="0"/>
              <a:t>Would show crossover distortion if the input signal is greater than 15Vpk.</a:t>
            </a:r>
          </a:p>
          <a:p>
            <a:pPr marL="977773" lvl="1" indent="-514350">
              <a:buAutoNum type="alphaLcPeriod"/>
            </a:pPr>
            <a:r>
              <a:rPr lang="en-US" dirty="0" smtClean="0"/>
              <a:t>Would not show crossover distortion.</a:t>
            </a:r>
          </a:p>
          <a:p>
            <a:pPr marL="977773" lvl="1" indent="-514350">
              <a:buAutoNum type="alphaLcPeriod"/>
            </a:pPr>
            <a:r>
              <a:rPr lang="en-US" dirty="0" smtClean="0"/>
              <a:t>Would have a low input impedance.</a:t>
            </a:r>
          </a:p>
        </p:txBody>
      </p:sp>
      <p:sp>
        <p:nvSpPr>
          <p:cNvPr id="2" name="Title 1"/>
          <p:cNvSpPr>
            <a:spLocks noGrp="1"/>
          </p:cNvSpPr>
          <p:nvPr>
            <p:ph type="title"/>
          </p:nvPr>
        </p:nvSpPr>
        <p:spPr/>
        <p:txBody>
          <a:bodyPr/>
          <a:lstStyle/>
          <a:p>
            <a:r>
              <a:rPr lang="en-US" sz="4000" dirty="0">
                <a:solidFill>
                  <a:srgbClr val="DE0000"/>
                </a:solidFill>
              </a:rPr>
              <a:t>Quiz: Linear Range ADC + OPA</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31</a:t>
            </a:fld>
            <a:endParaRPr lang="en-US"/>
          </a:p>
        </p:txBody>
      </p:sp>
      <p:grpSp>
        <p:nvGrpSpPr>
          <p:cNvPr id="7" name="Group 6"/>
          <p:cNvGrpSpPr/>
          <p:nvPr/>
        </p:nvGrpSpPr>
        <p:grpSpPr>
          <a:xfrm>
            <a:off x="8503339" y="3276600"/>
            <a:ext cx="5892706" cy="4081305"/>
            <a:chOff x="6007020" y="2311910"/>
            <a:chExt cx="5892706" cy="4081305"/>
          </a:xfrm>
        </p:grpSpPr>
        <p:pic>
          <p:nvPicPr>
            <p:cNvPr id="1024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9352"/>
            <a:stretch/>
          </p:blipFill>
          <p:spPr bwMode="auto">
            <a:xfrm>
              <a:off x="6007020" y="2311910"/>
              <a:ext cx="5865566" cy="388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248400" y="6023883"/>
              <a:ext cx="5651326" cy="369332"/>
            </a:xfrm>
            <a:prstGeom prst="rect">
              <a:avLst/>
            </a:prstGeom>
            <a:noFill/>
          </p:spPr>
          <p:txBody>
            <a:bodyPr wrap="square" rtlCol="0">
              <a:spAutoFit/>
            </a:bodyPr>
            <a:lstStyle/>
            <a:p>
              <a:r>
                <a:rPr lang="en-US" sz="1800" dirty="0" smtClean="0"/>
                <a:t>Figure 13: Offset Voltage vs. Common-Mode Voltage</a:t>
              </a:r>
              <a:endParaRPr lang="en-US" sz="1800" dirty="0"/>
            </a:p>
          </p:txBody>
        </p:sp>
      </p:grpSp>
      <p:graphicFrame>
        <p:nvGraphicFramePr>
          <p:cNvPr id="3" name="Object 2"/>
          <p:cNvGraphicFramePr>
            <a:graphicFrameLocks noChangeAspect="1"/>
          </p:cNvGraphicFramePr>
          <p:nvPr>
            <p:extLst>
              <p:ext uri="{D42A27DB-BD31-4B8C-83A1-F6EECF244321}">
                <p14:modId xmlns:p14="http://schemas.microsoft.com/office/powerpoint/2010/main" val="3070413086"/>
              </p:ext>
            </p:extLst>
          </p:nvPr>
        </p:nvGraphicFramePr>
        <p:xfrm>
          <a:off x="1981200" y="4343400"/>
          <a:ext cx="4038600" cy="3105333"/>
        </p:xfrm>
        <a:graphic>
          <a:graphicData uri="http://schemas.openxmlformats.org/presentationml/2006/ole">
            <mc:AlternateContent xmlns:mc="http://schemas.openxmlformats.org/markup-compatibility/2006">
              <mc:Choice xmlns:v="urn:schemas-microsoft-com:vml" Requires="v">
                <p:oleObj spid="_x0000_s105553" name="Visio" r:id="rId5" imgW="2308880" imgH="1775520" progId="Visio.Drawing.15">
                  <p:embed/>
                </p:oleObj>
              </mc:Choice>
              <mc:Fallback>
                <p:oleObj name="Visio" r:id="rId5" imgW="2308880" imgH="1775520" progId="Visio.Drawing.15">
                  <p:embed/>
                  <p:pic>
                    <p:nvPicPr>
                      <p:cNvPr id="0" name=""/>
                      <p:cNvPicPr/>
                      <p:nvPr/>
                    </p:nvPicPr>
                    <p:blipFill>
                      <a:blip r:embed="rId6"/>
                      <a:stretch>
                        <a:fillRect/>
                      </a:stretch>
                    </p:blipFill>
                    <p:spPr>
                      <a:xfrm>
                        <a:off x="1981200" y="4343400"/>
                        <a:ext cx="4038600" cy="3105333"/>
                      </a:xfrm>
                      <a:prstGeom prst="rect">
                        <a:avLst/>
                      </a:prstGeom>
                    </p:spPr>
                  </p:pic>
                </p:oleObj>
              </mc:Fallback>
            </mc:AlternateContent>
          </a:graphicData>
        </a:graphic>
      </p:graphicFrame>
    </p:spTree>
    <p:extLst>
      <p:ext uri="{BB962C8B-B14F-4D97-AF65-F5344CB8AC3E}">
        <p14:creationId xmlns:p14="http://schemas.microsoft.com/office/powerpoint/2010/main" val="301939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4191000"/>
            <a:ext cx="8229600" cy="6096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z="4000" dirty="0">
                <a:solidFill>
                  <a:srgbClr val="DE0000"/>
                </a:solidFill>
              </a:rPr>
              <a:t>Quiz: Linear Range ADC + OPA</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32</a:t>
            </a:fld>
            <a:endParaRPr lang="en-US"/>
          </a:p>
        </p:txBody>
      </p:sp>
      <p:sp>
        <p:nvSpPr>
          <p:cNvPr id="9" name="Content Placeholder 2"/>
          <p:cNvSpPr>
            <a:spLocks noGrp="1"/>
          </p:cNvSpPr>
          <p:nvPr>
            <p:ph idx="1"/>
          </p:nvPr>
        </p:nvSpPr>
        <p:spPr>
          <a:xfrm>
            <a:off x="533406" y="1258172"/>
            <a:ext cx="13258794" cy="3009028"/>
          </a:xfrm>
        </p:spPr>
        <p:txBody>
          <a:bodyPr/>
          <a:lstStyle/>
          <a:p>
            <a:pPr marL="0" indent="0">
              <a:buNone/>
            </a:pPr>
            <a:r>
              <a:rPr lang="en-US" dirty="0" smtClean="0"/>
              <a:t>6.  Which of the following applies to an inverting amplifier topology.</a:t>
            </a:r>
          </a:p>
          <a:p>
            <a:pPr marL="977773" lvl="1" indent="-514350">
              <a:buAutoNum type="alphaLcPeriod"/>
            </a:pPr>
            <a:r>
              <a:rPr lang="en-US" dirty="0" smtClean="0"/>
              <a:t>Gain error is determined by resistor tolerance.</a:t>
            </a:r>
          </a:p>
          <a:p>
            <a:pPr marL="977773" lvl="1" indent="-514350">
              <a:buAutoNum type="alphaLcPeriod"/>
            </a:pPr>
            <a:r>
              <a:rPr lang="en-US" dirty="0" smtClean="0"/>
              <a:t>The input impedance is relatively low (10k</a:t>
            </a:r>
            <a:r>
              <a:rPr lang="el-GR" dirty="0" smtClean="0"/>
              <a:t>Ω</a:t>
            </a:r>
            <a:r>
              <a:rPr lang="en-US" dirty="0" smtClean="0"/>
              <a:t> in this case).</a:t>
            </a:r>
          </a:p>
          <a:p>
            <a:pPr marL="977773" lvl="1" indent="-514350">
              <a:buAutoNum type="alphaLcPeriod"/>
            </a:pPr>
            <a:r>
              <a:rPr lang="en-US" dirty="0" smtClean="0"/>
              <a:t>The circuit will not have crossover distortion issues.</a:t>
            </a:r>
          </a:p>
          <a:p>
            <a:pPr marL="977773" lvl="1" indent="-514350">
              <a:buAutoNum type="alphaLcPeriod"/>
            </a:pPr>
            <a:r>
              <a:rPr lang="en-US" dirty="0" smtClean="0"/>
              <a:t>Would have a low input impedance.</a:t>
            </a:r>
          </a:p>
          <a:p>
            <a:pPr marL="977773" lvl="1" indent="-514350">
              <a:buAutoNum type="alphaLcPeriod"/>
            </a:pPr>
            <a:r>
              <a:rPr lang="en-US" dirty="0" smtClean="0"/>
              <a:t>The output will be loaded by the feedback network (10k</a:t>
            </a:r>
            <a:r>
              <a:rPr lang="el-GR" dirty="0" smtClean="0"/>
              <a:t>Ω</a:t>
            </a:r>
            <a:r>
              <a:rPr lang="en-US" dirty="0" smtClean="0"/>
              <a:t> in this case).</a:t>
            </a:r>
          </a:p>
          <a:p>
            <a:pPr marL="977773" lvl="1" indent="-514350">
              <a:buAutoNum type="alphaLcPeriod"/>
            </a:pPr>
            <a:r>
              <a:rPr lang="en-US" dirty="0" smtClean="0"/>
              <a:t>All the statements apply to the inverting topology.</a:t>
            </a:r>
          </a:p>
          <a:p>
            <a:pPr marL="977773" lvl="1" indent="-514350">
              <a:buAutoNum type="alphaLcPeriod"/>
            </a:pPr>
            <a:r>
              <a:rPr lang="en-US" dirty="0" smtClean="0"/>
              <a:t>None of the statements apply to the inverting topology.</a:t>
            </a:r>
          </a:p>
        </p:txBody>
      </p:sp>
      <p:graphicFrame>
        <p:nvGraphicFramePr>
          <p:cNvPr id="3" name="Object 2"/>
          <p:cNvGraphicFramePr>
            <a:graphicFrameLocks noChangeAspect="1"/>
          </p:cNvGraphicFramePr>
          <p:nvPr>
            <p:extLst>
              <p:ext uri="{D42A27DB-BD31-4B8C-83A1-F6EECF244321}">
                <p14:modId xmlns:p14="http://schemas.microsoft.com/office/powerpoint/2010/main" val="2414861633"/>
              </p:ext>
            </p:extLst>
          </p:nvPr>
        </p:nvGraphicFramePr>
        <p:xfrm>
          <a:off x="10210800" y="4419600"/>
          <a:ext cx="4038600" cy="3105333"/>
        </p:xfrm>
        <a:graphic>
          <a:graphicData uri="http://schemas.openxmlformats.org/presentationml/2006/ole">
            <mc:AlternateContent xmlns:mc="http://schemas.openxmlformats.org/markup-compatibility/2006">
              <mc:Choice xmlns:v="urn:schemas-microsoft-com:vml" Requires="v">
                <p:oleObj spid="_x0000_s106577" name="Visio" r:id="rId4" imgW="2308880" imgH="1775520" progId="Visio.Drawing.15">
                  <p:embed/>
                </p:oleObj>
              </mc:Choice>
              <mc:Fallback>
                <p:oleObj name="Visio" r:id="rId4" imgW="2308880" imgH="1775520" progId="Visio.Drawing.15">
                  <p:embed/>
                  <p:pic>
                    <p:nvPicPr>
                      <p:cNvPr id="0" name=""/>
                      <p:cNvPicPr/>
                      <p:nvPr/>
                    </p:nvPicPr>
                    <p:blipFill>
                      <a:blip r:embed="rId5"/>
                      <a:stretch>
                        <a:fillRect/>
                      </a:stretch>
                    </p:blipFill>
                    <p:spPr>
                      <a:xfrm>
                        <a:off x="10210800" y="4419600"/>
                        <a:ext cx="4038600" cy="3105333"/>
                      </a:xfrm>
                      <a:prstGeom prst="rect">
                        <a:avLst/>
                      </a:prstGeom>
                    </p:spPr>
                  </p:pic>
                </p:oleObj>
              </mc:Fallback>
            </mc:AlternateContent>
          </a:graphicData>
        </a:graphic>
      </p:graphicFrame>
    </p:spTree>
    <p:extLst>
      <p:ext uri="{BB962C8B-B14F-4D97-AF65-F5344CB8AC3E}">
        <p14:creationId xmlns:p14="http://schemas.microsoft.com/office/powerpoint/2010/main" val="81071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8000" dirty="0" smtClean="0">
                <a:solidFill>
                  <a:srgbClr val="DE0000"/>
                </a:solidFill>
              </a:rPr>
              <a:t>Part 2</a:t>
            </a:r>
            <a:r>
              <a:rPr lang="en-US" sz="8000" dirty="0">
                <a:solidFill>
                  <a:srgbClr val="DE0000"/>
                </a:solidFill>
              </a:rPr>
              <a:t/>
            </a:r>
            <a:br>
              <a:rPr lang="en-US" sz="8000" dirty="0">
                <a:solidFill>
                  <a:srgbClr val="DE0000"/>
                </a:solidFill>
              </a:rPr>
            </a:br>
            <a:r>
              <a:rPr lang="en-US" sz="8000" dirty="0">
                <a:solidFill>
                  <a:srgbClr val="DE0000"/>
                </a:solidFill>
              </a:rPr>
              <a:t>Q </a:t>
            </a:r>
            <a:r>
              <a:rPr lang="en-US" sz="8000" dirty="0" smtClean="0">
                <a:solidFill>
                  <a:srgbClr val="DE0000"/>
                </a:solidFill>
              </a:rPr>
              <a:t>&amp; A Time.</a:t>
            </a:r>
            <a:endParaRPr lang="en-US" sz="5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33</a:t>
            </a:fld>
            <a:endParaRPr lang="en-US"/>
          </a:p>
        </p:txBody>
      </p:sp>
    </p:spTree>
    <p:extLst>
      <p:ext uri="{BB962C8B-B14F-4D97-AF65-F5344CB8AC3E}">
        <p14:creationId xmlns:p14="http://schemas.microsoft.com/office/powerpoint/2010/main" val="1364907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r>
              <a:rPr lang="en-US" sz="4800" dirty="0">
                <a:solidFill>
                  <a:srgbClr val="DE0000"/>
                </a:solidFill>
              </a:rPr>
              <a:t>Determining a SAR ADC’s</a:t>
            </a:r>
            <a:br>
              <a:rPr lang="en-US" sz="4800" dirty="0">
                <a:solidFill>
                  <a:srgbClr val="DE0000"/>
                </a:solidFill>
              </a:rPr>
            </a:br>
            <a:r>
              <a:rPr lang="en-US" sz="4800" dirty="0">
                <a:solidFill>
                  <a:srgbClr val="DE0000"/>
                </a:solidFill>
              </a:rPr>
              <a:t>Linear Range when using</a:t>
            </a:r>
            <a:br>
              <a:rPr lang="en-US" sz="4800" dirty="0">
                <a:solidFill>
                  <a:srgbClr val="DE0000"/>
                </a:solidFill>
              </a:rPr>
            </a:br>
            <a:r>
              <a:rPr lang="en-US" sz="4800" dirty="0" smtClean="0">
                <a:solidFill>
                  <a:srgbClr val="DE0000"/>
                </a:solidFill>
              </a:rPr>
              <a:t>Instrumentation Amplifiers</a:t>
            </a:r>
            <a:br>
              <a:rPr lang="en-US" sz="4800" dirty="0" smtClean="0">
                <a:solidFill>
                  <a:srgbClr val="DE0000"/>
                </a:solidFill>
              </a:rPr>
            </a:br>
            <a:r>
              <a:rPr lang="en-US" sz="4800" dirty="0" smtClean="0">
                <a:solidFill>
                  <a:srgbClr val="DE0000"/>
                </a:solidFill>
              </a:rPr>
              <a:t/>
            </a:r>
            <a:br>
              <a:rPr lang="en-US" sz="4800" dirty="0" smtClean="0">
                <a:solidFill>
                  <a:srgbClr val="DE0000"/>
                </a:solidFill>
              </a:rPr>
            </a:br>
            <a:endParaRPr lang="en-US" sz="2200" dirty="0"/>
          </a:p>
        </p:txBody>
      </p:sp>
      <p:sp>
        <p:nvSpPr>
          <p:cNvPr id="3" name="Subtitle 2"/>
          <p:cNvSpPr>
            <a:spLocks noGrp="1"/>
          </p:cNvSpPr>
          <p:nvPr>
            <p:ph type="subTitle" idx="1"/>
          </p:nvPr>
        </p:nvSpPr>
        <p:spPr>
          <a:xfrm>
            <a:off x="548640" y="4709161"/>
            <a:ext cx="13533120" cy="1783080"/>
          </a:xfrm>
        </p:spPr>
        <p:txBody>
          <a:bodyPr/>
          <a:lstStyle/>
          <a:p>
            <a:pPr lvl="0"/>
            <a:endParaRPr lang="en-US" sz="2400" dirty="0" smtClean="0">
              <a:solidFill>
                <a:srgbClr val="000000"/>
              </a:solidFill>
            </a:endParaRPr>
          </a:p>
          <a:p>
            <a:pPr lvl="0"/>
            <a:r>
              <a:rPr lang="en-US" sz="2400" dirty="0" smtClean="0">
                <a:solidFill>
                  <a:srgbClr val="000000"/>
                </a:solidFill>
              </a:rPr>
              <a:t>by </a:t>
            </a:r>
            <a:r>
              <a:rPr lang="en-US" sz="2400" dirty="0">
                <a:solidFill>
                  <a:srgbClr val="000000"/>
                </a:solidFill>
              </a:rPr>
              <a:t>Art </a:t>
            </a:r>
            <a:r>
              <a:rPr lang="en-US" sz="2400" dirty="0" smtClean="0">
                <a:solidFill>
                  <a:srgbClr val="000000"/>
                </a:solidFill>
              </a:rPr>
              <a:t>Kay</a:t>
            </a:r>
            <a:endParaRPr lang="en-US" sz="2400" dirty="0">
              <a:solidFill>
                <a:srgbClr val="000000"/>
              </a:solidFill>
            </a:endParaRPr>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34</a:t>
            </a:fld>
            <a:endParaRPr lang="en-US" dirty="0"/>
          </a:p>
        </p:txBody>
      </p:sp>
    </p:spTree>
    <p:extLst>
      <p:ext uri="{BB962C8B-B14F-4D97-AF65-F5344CB8AC3E}">
        <p14:creationId xmlns:p14="http://schemas.microsoft.com/office/powerpoint/2010/main" val="37128053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Instrumentation Amplifier (INA): Choose Gain</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35</a:t>
            </a:fld>
            <a:endParaRPr lang="en-US"/>
          </a:p>
        </p:txBody>
      </p:sp>
      <p:graphicFrame>
        <p:nvGraphicFramePr>
          <p:cNvPr id="10" name="Table 9"/>
          <p:cNvGraphicFramePr>
            <a:graphicFrameLocks noGrp="1"/>
          </p:cNvGraphicFramePr>
          <p:nvPr>
            <p:extLst>
              <p:ext uri="{D42A27DB-BD31-4B8C-83A1-F6EECF244321}">
                <p14:modId xmlns:p14="http://schemas.microsoft.com/office/powerpoint/2010/main" val="2947257100"/>
              </p:ext>
            </p:extLst>
          </p:nvPr>
        </p:nvGraphicFramePr>
        <p:xfrm>
          <a:off x="381000" y="990600"/>
          <a:ext cx="12877800" cy="1728216"/>
        </p:xfrm>
        <a:graphic>
          <a:graphicData uri="http://schemas.openxmlformats.org/drawingml/2006/table">
            <a:tbl>
              <a:tblPr firstRow="1" firstCol="1" bandRow="1">
                <a:tableStyleId>{5C22544A-7EE6-4342-B048-85BDC9FD1C3A}</a:tableStyleId>
              </a:tblPr>
              <a:tblGrid>
                <a:gridCol w="914400"/>
                <a:gridCol w="3842971"/>
                <a:gridCol w="2710229"/>
                <a:gridCol w="1295400"/>
                <a:gridCol w="1371600"/>
                <a:gridCol w="1371600"/>
                <a:gridCol w="1371600"/>
              </a:tblGrid>
              <a:tr h="311734">
                <a:tc gridSpan="2">
                  <a:txBody>
                    <a:bodyPr/>
                    <a:lstStyle/>
                    <a:p>
                      <a:pPr marL="0" marR="0">
                        <a:lnSpc>
                          <a:spcPct val="115000"/>
                        </a:lnSpc>
                        <a:spcBef>
                          <a:spcPts val="0"/>
                        </a:spcBef>
                        <a:spcAft>
                          <a:spcPts val="0"/>
                        </a:spcAft>
                      </a:pPr>
                      <a:r>
                        <a:rPr lang="en-US" sz="1800" dirty="0" smtClean="0">
                          <a:solidFill>
                            <a:sysClr val="windowText" lastClr="000000"/>
                          </a:solidFill>
                          <a:effectLst/>
                        </a:rPr>
                        <a:t>PARAMETER ADS8681</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800" dirty="0">
                          <a:solidFill>
                            <a:sysClr val="windowText" lastClr="000000"/>
                          </a:solidFill>
                          <a:effectLst/>
                        </a:rPr>
                        <a:t>TEST CONDITION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MIN</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TYP</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MAX</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800" dirty="0">
                          <a:solidFill>
                            <a:sysClr val="windowText" lastClr="000000"/>
                          </a:solidFill>
                          <a:effectLst/>
                        </a:rPr>
                        <a:t>UNIT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gridSpan="7">
                  <a:txBody>
                    <a:bodyPr/>
                    <a:lstStyle/>
                    <a:p>
                      <a:pPr marL="0" marR="0">
                        <a:lnSpc>
                          <a:spcPct val="115000"/>
                        </a:lnSpc>
                        <a:spcBef>
                          <a:spcPts val="0"/>
                        </a:spcBef>
                        <a:spcAft>
                          <a:spcPts val="0"/>
                        </a:spcAft>
                      </a:pPr>
                      <a:r>
                        <a:rPr lang="en-US" sz="1800" dirty="0" smtClean="0">
                          <a:solidFill>
                            <a:sysClr val="windowText" lastClr="000000"/>
                          </a:solidFill>
                          <a:effectLst/>
                        </a:rPr>
                        <a:t>ANALOG INPUT</a:t>
                      </a:r>
                      <a:endParaRPr lang="en-US" sz="18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9601">
                <a:tc rowSpan="3">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V</a:t>
                      </a:r>
                      <a:r>
                        <a:rPr lang="en-US" sz="1800" b="0" baseline="-25000" dirty="0" smtClean="0">
                          <a:solidFill>
                            <a:sysClr val="windowText" lastClr="000000"/>
                          </a:solidFill>
                          <a:effectLst/>
                          <a:latin typeface="+mn-lt"/>
                          <a:ea typeface="Calibri"/>
                          <a:cs typeface="Times New Roman"/>
                        </a:rPr>
                        <a:t>IN</a:t>
                      </a:r>
                      <a:endParaRPr lang="en-US" sz="1800" b="0" baseline="-2500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Full-scale</a:t>
                      </a:r>
                      <a:r>
                        <a:rPr lang="en-US" sz="1800" b="0" baseline="0" dirty="0" smtClean="0">
                          <a:solidFill>
                            <a:sysClr val="windowText" lastClr="000000"/>
                          </a:solidFill>
                          <a:effectLst/>
                          <a:latin typeface="+mn-lt"/>
                          <a:ea typeface="Calibri"/>
                          <a:cs typeface="Times New Roman"/>
                        </a:rPr>
                        <a:t> input voltage span</a:t>
                      </a:r>
                      <a:endParaRPr lang="en-US" sz="1800" b="0" dirty="0" smtClean="0">
                        <a:solidFill>
                          <a:sysClr val="windowText" lastClr="000000"/>
                        </a:solidFill>
                        <a:effectLst/>
                        <a:latin typeface="+mn-lt"/>
                        <a:ea typeface="Calibri"/>
                        <a:cs typeface="Times New Roman"/>
                      </a:endParaRPr>
                    </a:p>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0" dirty="0" smtClean="0">
                        <a:solidFill>
                          <a:sysClr val="windowText" lastClr="000000"/>
                        </a:solidFill>
                        <a:effectLst/>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Input</a:t>
                      </a:r>
                      <a:r>
                        <a:rPr lang="en-US" sz="1800" b="0" baseline="0" dirty="0" smtClean="0">
                          <a:solidFill>
                            <a:sysClr val="windowText" lastClr="000000"/>
                          </a:solidFill>
                          <a:effectLst/>
                          <a:latin typeface="+mn-lt"/>
                          <a:ea typeface="Calibri"/>
                          <a:cs typeface="Times New Roman"/>
                        </a:rPr>
                        <a:t> range = ±3 x V</a:t>
                      </a:r>
                      <a:r>
                        <a:rPr lang="en-US" sz="1800" b="0" baseline="-25000" dirty="0" smtClean="0">
                          <a:solidFill>
                            <a:sysClr val="windowText" lastClr="000000"/>
                          </a:solidFill>
                          <a:effectLst/>
                          <a:latin typeface="+mn-lt"/>
                          <a:ea typeface="Calibri"/>
                          <a:cs typeface="Times New Roman"/>
                        </a:rPr>
                        <a:t>REF</a:t>
                      </a:r>
                      <a:endParaRPr lang="en-US" sz="1800" b="0" baseline="-2500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latin typeface="+mn-lt"/>
                        </a:rPr>
                        <a:t>-12.288</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12.288</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en-US" dirty="0" smtClean="0"/>
                        <a:t>v</a:t>
                      </a:r>
                      <a:endParaRPr lang="en-US"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v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Input</a:t>
                      </a:r>
                      <a:r>
                        <a:rPr lang="en-US" sz="1800" b="0" baseline="0" dirty="0" smtClean="0">
                          <a:solidFill>
                            <a:sysClr val="windowText" lastClr="000000"/>
                          </a:solidFill>
                          <a:effectLst/>
                          <a:latin typeface="+mn-lt"/>
                          <a:ea typeface="Calibri"/>
                          <a:cs typeface="Times New Roman"/>
                        </a:rPr>
                        <a:t> range = ±2.5 x V</a:t>
                      </a:r>
                      <a:r>
                        <a:rPr lang="en-US" sz="1800" b="0" baseline="-25000" dirty="0" smtClean="0">
                          <a:solidFill>
                            <a:sysClr val="windowText" lastClr="000000"/>
                          </a:solidFill>
                          <a:effectLst/>
                          <a:latin typeface="+mn-lt"/>
                          <a:ea typeface="Calibri"/>
                          <a:cs typeface="Times New Roman"/>
                        </a:rPr>
                        <a:t>REF</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latin typeface="+mn-lt"/>
                        </a:rPr>
                        <a:t>-10.24</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10.24</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en-US"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vMerge="1">
                  <a:txBody>
                    <a:bodyPr/>
                    <a:lstStyle/>
                    <a:p>
                      <a:pPr marL="0" marR="0">
                        <a:lnSpc>
                          <a:spcPct val="115000"/>
                        </a:lnSpc>
                        <a:spcBef>
                          <a:spcPts val="0"/>
                        </a:spcBef>
                        <a:spcAft>
                          <a:spcPts val="0"/>
                        </a:spcAft>
                      </a:pPr>
                      <a:endParaRPr lang="en-US" sz="18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8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800" b="0" dirty="0" smtClean="0">
                          <a:solidFill>
                            <a:sysClr val="windowText" lastClr="000000"/>
                          </a:solidFill>
                          <a:effectLst/>
                          <a:latin typeface="+mn-lt"/>
                          <a:ea typeface="Calibri"/>
                          <a:cs typeface="Times New Roman"/>
                        </a:rPr>
                        <a:t>Input</a:t>
                      </a:r>
                      <a:r>
                        <a:rPr lang="en-US" sz="1800" b="0" baseline="0" dirty="0" smtClean="0">
                          <a:solidFill>
                            <a:sysClr val="windowText" lastClr="000000"/>
                          </a:solidFill>
                          <a:effectLst/>
                          <a:latin typeface="+mn-lt"/>
                          <a:ea typeface="Calibri"/>
                          <a:cs typeface="Times New Roman"/>
                        </a:rPr>
                        <a:t> range = ±1.5 x V</a:t>
                      </a:r>
                      <a:r>
                        <a:rPr lang="en-US" sz="1800" b="0" baseline="-25000" dirty="0" smtClean="0">
                          <a:solidFill>
                            <a:sysClr val="windowText" lastClr="000000"/>
                          </a:solidFill>
                          <a:effectLst/>
                          <a:latin typeface="+mn-lt"/>
                          <a:ea typeface="Calibri"/>
                          <a:cs typeface="Times New Roman"/>
                        </a:rPr>
                        <a:t>REF</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latin typeface="+mn-lt"/>
                        </a:rPr>
                        <a:t>-6.144</a:t>
                      </a:r>
                      <a:endParaRPr lang="en-US" sz="18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800" b="0" dirty="0" smtClean="0">
                          <a:solidFill>
                            <a:sysClr val="windowText" lastClr="000000"/>
                          </a:solidFill>
                          <a:effectLst/>
                          <a:latin typeface="+mn-lt"/>
                          <a:ea typeface="Calibri"/>
                          <a:cs typeface="Times New Roman"/>
                        </a:rPr>
                        <a:t>6.144</a:t>
                      </a:r>
                      <a:endParaRPr lang="en-US" sz="18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en-US"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2" name="Rounded Rectangle 11"/>
          <p:cNvSpPr/>
          <p:nvPr/>
        </p:nvSpPr>
        <p:spPr>
          <a:xfrm>
            <a:off x="228600" y="4876800"/>
            <a:ext cx="4800600" cy="25908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602307163"/>
              </p:ext>
            </p:extLst>
          </p:nvPr>
        </p:nvGraphicFramePr>
        <p:xfrm>
          <a:off x="3962400" y="2895600"/>
          <a:ext cx="10387012" cy="4064000"/>
        </p:xfrm>
        <a:graphic>
          <a:graphicData uri="http://schemas.openxmlformats.org/presentationml/2006/ole">
            <mc:AlternateContent xmlns:mc="http://schemas.openxmlformats.org/markup-compatibility/2006">
              <mc:Choice xmlns:v="urn:schemas-microsoft-com:vml" Requires="v">
                <p:oleObj spid="_x0000_s107600" name="Visio" r:id="rId4" imgW="10387368" imgH="4027968" progId="">
                  <p:embed/>
                </p:oleObj>
              </mc:Choice>
              <mc:Fallback>
                <p:oleObj name="Visio" r:id="rId4" imgW="10387368" imgH="402796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2895600"/>
                        <a:ext cx="10387012"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3655958255"/>
                  </p:ext>
                </p:extLst>
              </p:nvPr>
            </p:nvGraphicFramePr>
            <p:xfrm>
              <a:off x="381000" y="4990846"/>
              <a:ext cx="4648200" cy="2401126"/>
            </p:xfrm>
            <a:graphic>
              <a:graphicData uri="http://schemas.openxmlformats.org/drawingml/2006/table">
                <a:tbl>
                  <a:tblPr firstRow="1" firstCol="1" bandRow="1">
                    <a:tableStyleId>{2D5ABB26-0587-4C30-8999-92F81FD0307C}</a:tableStyleId>
                  </a:tblPr>
                  <a:tblGrid>
                    <a:gridCol w="4648200"/>
                  </a:tblGrid>
                  <a:tr h="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a:rPr lang="en-US" sz="1600">
                                        <a:effectLst/>
                                        <a:latin typeface="Cambria Math"/>
                                      </a:rPr>
                                      <m:t>𝐺</m:t>
                                    </m:r>
                                  </m:e>
                                  <m:sub>
                                    <m:r>
                                      <a:rPr lang="en-US" sz="1600">
                                        <a:effectLst/>
                                        <a:latin typeface="Cambria Math"/>
                                      </a:rPr>
                                      <m:t>826</m:t>
                                    </m:r>
                                  </m:sub>
                                </m:sSub>
                                <m:r>
                                  <a:rPr lang="en-US" sz="1600">
                                    <a:effectLst/>
                                    <a:latin typeface="Cambria Math"/>
                                  </a:rPr>
                                  <m:t>=</m:t>
                                </m:r>
                                <m:d>
                                  <m:dPr>
                                    <m:ctrlPr>
                                      <a:rPr lang="en-US" sz="1600" i="1">
                                        <a:effectLst/>
                                        <a:latin typeface="Cambria Math"/>
                                      </a:rPr>
                                    </m:ctrlPr>
                                  </m:dPr>
                                  <m:e>
                                    <m:f>
                                      <m:fPr>
                                        <m:ctrlPr>
                                          <a:rPr lang="en-US" sz="1600" i="1">
                                            <a:effectLst/>
                                            <a:latin typeface="Cambria Math"/>
                                          </a:rPr>
                                        </m:ctrlPr>
                                      </m:fPr>
                                      <m:num>
                                        <m:r>
                                          <a:rPr lang="en-US" sz="1600">
                                            <a:effectLst/>
                                            <a:latin typeface="Cambria Math"/>
                                          </a:rPr>
                                          <m:t>∆</m:t>
                                        </m:r>
                                        <m:sSub>
                                          <m:sSubPr>
                                            <m:ctrlPr>
                                              <a:rPr lang="en-US" sz="1600" i="1">
                                                <a:effectLst/>
                                                <a:latin typeface="Cambria Math"/>
                                              </a:rPr>
                                            </m:ctrlPr>
                                          </m:sSubPr>
                                          <m:e>
                                            <m:r>
                                              <a:rPr lang="en-US" sz="1600">
                                                <a:effectLst/>
                                                <a:latin typeface="Cambria Math"/>
                                              </a:rPr>
                                              <m:t>𝑉</m:t>
                                            </m:r>
                                          </m:e>
                                          <m:sub>
                                            <m:r>
                                              <a:rPr lang="en-US" sz="1600">
                                                <a:effectLst/>
                                                <a:latin typeface="Cambria Math"/>
                                              </a:rPr>
                                              <m:t>𝑂𝑈𝑇</m:t>
                                            </m:r>
                                          </m:sub>
                                        </m:sSub>
                                      </m:num>
                                      <m:den>
                                        <m:r>
                                          <a:rPr lang="en-US" sz="1600">
                                            <a:effectLst/>
                                            <a:latin typeface="Cambria Math"/>
                                          </a:rPr>
                                          <m:t>∆</m:t>
                                        </m:r>
                                        <m:sSub>
                                          <m:sSubPr>
                                            <m:ctrlPr>
                                              <a:rPr lang="en-US" sz="1600" i="1">
                                                <a:effectLst/>
                                                <a:latin typeface="Cambria Math"/>
                                              </a:rPr>
                                            </m:ctrlPr>
                                          </m:sSubPr>
                                          <m:e>
                                            <m:r>
                                              <a:rPr lang="en-US" sz="1600">
                                                <a:effectLst/>
                                                <a:latin typeface="Cambria Math"/>
                                              </a:rPr>
                                              <m:t>𝑉</m:t>
                                            </m:r>
                                          </m:e>
                                          <m:sub>
                                            <m:r>
                                              <a:rPr lang="en-US" sz="1600">
                                                <a:effectLst/>
                                                <a:latin typeface="Cambria Math"/>
                                              </a:rPr>
                                              <m:t>𝐼𝑁</m:t>
                                            </m:r>
                                          </m:sub>
                                        </m:sSub>
                                      </m:den>
                                    </m:f>
                                  </m:e>
                                </m:d>
                                <m:r>
                                  <a:rPr lang="en-US" sz="1600">
                                    <a:effectLst/>
                                    <a:latin typeface="Cambria Math"/>
                                  </a:rPr>
                                  <m:t>=</m:t>
                                </m:r>
                                <m:d>
                                  <m:dPr>
                                    <m:ctrlPr>
                                      <a:rPr lang="en-US" sz="1600" i="1">
                                        <a:effectLst/>
                                        <a:latin typeface="Cambria Math"/>
                                      </a:rPr>
                                    </m:ctrlPr>
                                  </m:dPr>
                                  <m:e>
                                    <m:f>
                                      <m:fPr>
                                        <m:ctrlPr>
                                          <a:rPr lang="en-US" sz="1600" i="1">
                                            <a:effectLst/>
                                            <a:latin typeface="Cambria Math"/>
                                          </a:rPr>
                                        </m:ctrlPr>
                                      </m:fPr>
                                      <m:num>
                                        <m:r>
                                          <a:rPr lang="en-US" sz="1600">
                                            <a:effectLst/>
                                            <a:latin typeface="Cambria Math"/>
                                          </a:rPr>
                                          <m:t>10</m:t>
                                        </m:r>
                                        <m:r>
                                          <a:rPr lang="en-US" sz="1600">
                                            <a:effectLst/>
                                            <a:latin typeface="Cambria Math"/>
                                          </a:rPr>
                                          <m:t>𝑉</m:t>
                                        </m:r>
                                        <m:r>
                                          <a:rPr lang="en-US" sz="1600">
                                            <a:effectLst/>
                                            <a:latin typeface="Cambria Math"/>
                                          </a:rPr>
                                          <m:t>−(−10</m:t>
                                        </m:r>
                                        <m:r>
                                          <a:rPr lang="en-US" sz="1600">
                                            <a:effectLst/>
                                            <a:latin typeface="Cambria Math"/>
                                          </a:rPr>
                                          <m:t>𝑉</m:t>
                                        </m:r>
                                        <m:r>
                                          <a:rPr lang="en-US" sz="1600">
                                            <a:effectLst/>
                                            <a:latin typeface="Cambria Math"/>
                                          </a:rPr>
                                          <m:t>)</m:t>
                                        </m:r>
                                      </m:num>
                                      <m:den>
                                        <m:r>
                                          <a:rPr lang="en-US" sz="1600">
                                            <a:effectLst/>
                                            <a:latin typeface="Cambria Math"/>
                                          </a:rPr>
                                          <m:t>10</m:t>
                                        </m:r>
                                        <m:r>
                                          <a:rPr lang="en-US" sz="1600">
                                            <a:effectLst/>
                                            <a:latin typeface="Cambria Math"/>
                                          </a:rPr>
                                          <m:t>𝑚𝑉</m:t>
                                        </m:r>
                                        <m:r>
                                          <a:rPr lang="en-US" sz="1600">
                                            <a:effectLst/>
                                            <a:latin typeface="Cambria Math"/>
                                          </a:rPr>
                                          <m:t>−(−10</m:t>
                                        </m:r>
                                        <m:r>
                                          <a:rPr lang="en-US" sz="1600">
                                            <a:effectLst/>
                                            <a:latin typeface="Cambria Math"/>
                                          </a:rPr>
                                          <m:t>𝑚𝑉</m:t>
                                        </m:r>
                                        <m:r>
                                          <a:rPr lang="en-US" sz="1600">
                                            <a:effectLst/>
                                            <a:latin typeface="Cambria Math"/>
                                          </a:rPr>
                                          <m:t>)</m:t>
                                        </m:r>
                                      </m:den>
                                    </m:f>
                                  </m:e>
                                </m:d>
                                <m:r>
                                  <a:rPr lang="en-US" sz="1600">
                                    <a:effectLst/>
                                    <a:latin typeface="Cambria Math"/>
                                  </a:rPr>
                                  <m:t>=1000</m:t>
                                </m:r>
                              </m:oMath>
                            </m:oMathPara>
                          </a14:m>
                          <a:endParaRPr lang="en-US" sz="1600" dirty="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a:rPr lang="en-US" sz="1600">
                                        <a:effectLst/>
                                        <a:latin typeface="Cambria Math"/>
                                      </a:rPr>
                                      <m:t>𝐺</m:t>
                                    </m:r>
                                  </m:e>
                                  <m:sub>
                                    <m:r>
                                      <a:rPr lang="en-US" sz="1600">
                                        <a:effectLst/>
                                        <a:latin typeface="Cambria Math"/>
                                      </a:rPr>
                                      <m:t>826</m:t>
                                    </m:r>
                                  </m:sub>
                                </m:sSub>
                                <m:r>
                                  <a:rPr lang="en-US" sz="1600">
                                    <a:effectLst/>
                                    <a:latin typeface="Cambria Math"/>
                                  </a:rPr>
                                  <m:t>=1+</m:t>
                                </m:r>
                                <m:d>
                                  <m:dPr>
                                    <m:ctrlPr>
                                      <a:rPr lang="en-US" sz="1600" i="1">
                                        <a:effectLst/>
                                        <a:latin typeface="Cambria Math"/>
                                      </a:rPr>
                                    </m:ctrlPr>
                                  </m:dPr>
                                  <m:e>
                                    <m:f>
                                      <m:fPr>
                                        <m:ctrlPr>
                                          <a:rPr lang="en-US" sz="1600" i="1">
                                            <a:effectLst/>
                                            <a:latin typeface="Cambria Math"/>
                                          </a:rPr>
                                        </m:ctrlPr>
                                      </m:fPr>
                                      <m:num>
                                        <m:r>
                                          <a:rPr lang="en-US" sz="1600">
                                            <a:effectLst/>
                                            <a:latin typeface="Cambria Math"/>
                                          </a:rPr>
                                          <m:t>49.4</m:t>
                                        </m:r>
                                        <m:r>
                                          <a:rPr lang="en-US" sz="1600">
                                            <a:effectLst/>
                                            <a:latin typeface="Cambria Math"/>
                                          </a:rPr>
                                          <m:t>𝑘</m:t>
                                        </m:r>
                                        <m:r>
                                          <m:rPr>
                                            <m:sty m:val="p"/>
                                          </m:rPr>
                                          <a:rPr lang="en-US" sz="1600">
                                            <a:effectLst/>
                                            <a:latin typeface="Cambria Math"/>
                                          </a:rPr>
                                          <m:t>Ω</m:t>
                                        </m:r>
                                      </m:num>
                                      <m:den>
                                        <m:sSub>
                                          <m:sSubPr>
                                            <m:ctrlPr>
                                              <a:rPr lang="en-US" sz="1600" i="1">
                                                <a:effectLst/>
                                                <a:latin typeface="Cambria Math"/>
                                              </a:rPr>
                                            </m:ctrlPr>
                                          </m:sSubPr>
                                          <m:e>
                                            <m:r>
                                              <a:rPr lang="en-US" sz="1600">
                                                <a:effectLst/>
                                                <a:latin typeface="Cambria Math"/>
                                              </a:rPr>
                                              <m:t>𝑅</m:t>
                                            </m:r>
                                          </m:e>
                                          <m:sub>
                                            <m:r>
                                              <a:rPr lang="en-US" sz="1600">
                                                <a:effectLst/>
                                                <a:latin typeface="Cambria Math"/>
                                              </a:rPr>
                                              <m:t>𝐺</m:t>
                                            </m:r>
                                          </m:sub>
                                        </m:sSub>
                                      </m:den>
                                    </m:f>
                                  </m:e>
                                </m:d>
                              </m:oMath>
                            </m:oMathPara>
                          </a14:m>
                          <a:endParaRPr lang="en-US" sz="1600" dirty="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a:rPr lang="en-US" sz="1600">
                                        <a:effectLst/>
                                        <a:latin typeface="Cambria Math"/>
                                      </a:rPr>
                                      <m:t>𝑅</m:t>
                                    </m:r>
                                  </m:e>
                                  <m:sub>
                                    <m:r>
                                      <a:rPr lang="en-US" sz="1600">
                                        <a:effectLst/>
                                        <a:latin typeface="Cambria Math"/>
                                      </a:rPr>
                                      <m:t>𝐺</m:t>
                                    </m:r>
                                  </m:sub>
                                </m:sSub>
                                <m:r>
                                  <a:rPr lang="en-US" sz="1600">
                                    <a:effectLst/>
                                    <a:latin typeface="Cambria Math"/>
                                  </a:rPr>
                                  <m:t>=</m:t>
                                </m:r>
                                <m:f>
                                  <m:fPr>
                                    <m:ctrlPr>
                                      <a:rPr lang="en-US" sz="1600" i="1">
                                        <a:effectLst/>
                                        <a:latin typeface="Cambria Math"/>
                                      </a:rPr>
                                    </m:ctrlPr>
                                  </m:fPr>
                                  <m:num>
                                    <m:r>
                                      <a:rPr lang="en-US" sz="1600">
                                        <a:effectLst/>
                                        <a:latin typeface="Cambria Math"/>
                                      </a:rPr>
                                      <m:t>49.4</m:t>
                                    </m:r>
                                    <m:r>
                                      <a:rPr lang="en-US" sz="1600">
                                        <a:effectLst/>
                                        <a:latin typeface="Cambria Math"/>
                                      </a:rPr>
                                      <m:t>𝑘</m:t>
                                    </m:r>
                                    <m:r>
                                      <m:rPr>
                                        <m:sty m:val="p"/>
                                      </m:rPr>
                                      <a:rPr lang="en-US" sz="1600">
                                        <a:effectLst/>
                                        <a:latin typeface="Cambria Math"/>
                                      </a:rPr>
                                      <m:t>Ω</m:t>
                                    </m:r>
                                  </m:num>
                                  <m:den>
                                    <m:sSub>
                                      <m:sSubPr>
                                        <m:ctrlPr>
                                          <a:rPr lang="en-US" sz="1600" i="1">
                                            <a:effectLst/>
                                            <a:latin typeface="Cambria Math"/>
                                          </a:rPr>
                                        </m:ctrlPr>
                                      </m:sSubPr>
                                      <m:e>
                                        <m:r>
                                          <a:rPr lang="en-US" sz="1600">
                                            <a:effectLst/>
                                            <a:latin typeface="Cambria Math"/>
                                          </a:rPr>
                                          <m:t>𝐺</m:t>
                                        </m:r>
                                      </m:e>
                                      <m:sub>
                                        <m:r>
                                          <a:rPr lang="en-US" sz="1600">
                                            <a:effectLst/>
                                            <a:latin typeface="Cambria Math"/>
                                          </a:rPr>
                                          <m:t>826</m:t>
                                        </m:r>
                                      </m:sub>
                                    </m:sSub>
                                    <m:r>
                                      <a:rPr lang="en-US" sz="1600">
                                        <a:effectLst/>
                                        <a:latin typeface="Cambria Math"/>
                                      </a:rPr>
                                      <m:t>−1</m:t>
                                    </m:r>
                                  </m:den>
                                </m:f>
                                <m:r>
                                  <a:rPr lang="en-US" sz="1600">
                                    <a:effectLst/>
                                    <a:latin typeface="Cambria Math"/>
                                  </a:rPr>
                                  <m:t>=</m:t>
                                </m:r>
                                <m:f>
                                  <m:fPr>
                                    <m:ctrlPr>
                                      <a:rPr lang="en-US" sz="1600" i="1">
                                        <a:effectLst/>
                                        <a:latin typeface="Cambria Math"/>
                                      </a:rPr>
                                    </m:ctrlPr>
                                  </m:fPr>
                                  <m:num>
                                    <m:r>
                                      <a:rPr lang="en-US" sz="1600">
                                        <a:effectLst/>
                                        <a:latin typeface="Cambria Math"/>
                                      </a:rPr>
                                      <m:t>49.4</m:t>
                                    </m:r>
                                    <m:r>
                                      <a:rPr lang="en-US" sz="1600">
                                        <a:effectLst/>
                                        <a:latin typeface="Cambria Math"/>
                                      </a:rPr>
                                      <m:t>𝑘</m:t>
                                    </m:r>
                                    <m:r>
                                      <m:rPr>
                                        <m:sty m:val="p"/>
                                      </m:rPr>
                                      <a:rPr lang="en-US" sz="1600">
                                        <a:effectLst/>
                                        <a:latin typeface="Cambria Math"/>
                                      </a:rPr>
                                      <m:t>Ω</m:t>
                                    </m:r>
                                  </m:num>
                                  <m:den>
                                    <m:r>
                                      <a:rPr lang="en-US" sz="1600">
                                        <a:effectLst/>
                                        <a:latin typeface="Cambria Math"/>
                                      </a:rPr>
                                      <m:t>1000−1</m:t>
                                    </m:r>
                                  </m:den>
                                </m:f>
                                <m:r>
                                  <a:rPr lang="en-US" sz="1600">
                                    <a:effectLst/>
                                    <a:latin typeface="Cambria Math"/>
                                  </a:rPr>
                                  <m:t>=49.5</m:t>
                                </m:r>
                                <m:r>
                                  <m:rPr>
                                    <m:sty m:val="p"/>
                                  </m:rPr>
                                  <a:rPr lang="en-US" sz="1600">
                                    <a:effectLst/>
                                    <a:latin typeface="Cambria Math"/>
                                  </a:rPr>
                                  <m:t>Ω</m:t>
                                </m:r>
                                <m:r>
                                  <a:rPr lang="en-US" sz="1600">
                                    <a:effectLst/>
                                    <a:latin typeface="Cambria Math"/>
                                  </a:rPr>
                                  <m:t> </m:t>
                                </m:r>
                                <m:r>
                                  <a:rPr lang="en-US" sz="1600">
                                    <a:effectLst/>
                                    <a:latin typeface="Cambria Math"/>
                                  </a:rPr>
                                  <m:t>𝑜𝑟</m:t>
                                </m:r>
                                <m:r>
                                  <a:rPr lang="en-US" sz="1600">
                                    <a:effectLst/>
                                    <a:latin typeface="Cambria Math"/>
                                  </a:rPr>
                                  <m:t> 49.9</m:t>
                                </m:r>
                                <m:r>
                                  <m:rPr>
                                    <m:sty m:val="p"/>
                                  </m:rPr>
                                  <a:rPr lang="en-US" sz="1600">
                                    <a:effectLst/>
                                    <a:latin typeface="Cambria Math"/>
                                  </a:rPr>
                                  <m:t>Ω</m:t>
                                </m:r>
                              </m:oMath>
                            </m:oMathPara>
                          </a14:m>
                          <a:endParaRPr lang="en-US" sz="1600" dirty="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m:rPr>
                                        <m:sty m:val="p"/>
                                      </m:rPr>
                                      <a:rPr lang="en-US" sz="1600">
                                        <a:effectLst/>
                                        <a:latin typeface="Cambria Math"/>
                                      </a:rPr>
                                      <m:t>V</m:t>
                                    </m:r>
                                  </m:e>
                                  <m:sub>
                                    <m:r>
                                      <m:rPr>
                                        <m:sty m:val="p"/>
                                      </m:rPr>
                                      <a:rPr lang="en-US" sz="1600">
                                        <a:effectLst/>
                                        <a:latin typeface="Cambria Math"/>
                                      </a:rPr>
                                      <m:t>OUT</m:t>
                                    </m:r>
                                  </m:sub>
                                </m:sSub>
                                <m:r>
                                  <a:rPr lang="en-US" sz="1600">
                                    <a:effectLst/>
                                    <a:latin typeface="Cambria Math"/>
                                  </a:rPr>
                                  <m:t>=</m:t>
                                </m:r>
                                <m:sSub>
                                  <m:sSubPr>
                                    <m:ctrlPr>
                                      <a:rPr lang="en-US" sz="1600" i="1">
                                        <a:effectLst/>
                                        <a:latin typeface="Cambria Math"/>
                                      </a:rPr>
                                    </m:ctrlPr>
                                  </m:sSubPr>
                                  <m:e>
                                    <m:r>
                                      <m:rPr>
                                        <m:sty m:val="p"/>
                                      </m:rPr>
                                      <a:rPr lang="en-US" sz="1600">
                                        <a:effectLst/>
                                        <a:latin typeface="Cambria Math"/>
                                      </a:rPr>
                                      <m:t>G</m:t>
                                    </m:r>
                                  </m:e>
                                  <m:sub>
                                    <m:r>
                                      <a:rPr lang="en-US" sz="1600">
                                        <a:effectLst/>
                                        <a:latin typeface="Cambria Math"/>
                                      </a:rPr>
                                      <m:t>826</m:t>
                                    </m:r>
                                  </m:sub>
                                </m:sSub>
                                <m:r>
                                  <a:rPr lang="en-US" sz="1600">
                                    <a:effectLst/>
                                    <a:latin typeface="Cambria Math"/>
                                  </a:rPr>
                                  <m:t>∙</m:t>
                                </m:r>
                                <m:sSub>
                                  <m:sSubPr>
                                    <m:ctrlPr>
                                      <a:rPr lang="en-US" sz="1600" i="1">
                                        <a:effectLst/>
                                        <a:latin typeface="Cambria Math"/>
                                      </a:rPr>
                                    </m:ctrlPr>
                                  </m:sSubPr>
                                  <m:e>
                                    <m:r>
                                      <m:rPr>
                                        <m:sty m:val="p"/>
                                      </m:rPr>
                                      <a:rPr lang="en-US" sz="1600">
                                        <a:effectLst/>
                                        <a:latin typeface="Cambria Math"/>
                                      </a:rPr>
                                      <m:t>V</m:t>
                                    </m:r>
                                  </m:e>
                                  <m:sub>
                                    <m:r>
                                      <m:rPr>
                                        <m:sty m:val="p"/>
                                      </m:rPr>
                                      <a:rPr lang="en-US" sz="1600">
                                        <a:effectLst/>
                                        <a:latin typeface="Cambria Math"/>
                                      </a:rPr>
                                      <m:t>IN</m:t>
                                    </m:r>
                                  </m:sub>
                                </m:sSub>
                                <m:r>
                                  <a:rPr lang="en-US" sz="1600">
                                    <a:effectLst/>
                                    <a:latin typeface="Cambria Math"/>
                                  </a:rPr>
                                  <m:t>+</m:t>
                                </m:r>
                                <m:sSub>
                                  <m:sSubPr>
                                    <m:ctrlPr>
                                      <a:rPr lang="en-US" sz="1600" i="1">
                                        <a:effectLst/>
                                        <a:latin typeface="Cambria Math"/>
                                      </a:rPr>
                                    </m:ctrlPr>
                                  </m:sSubPr>
                                  <m:e>
                                    <m:r>
                                      <m:rPr>
                                        <m:sty m:val="p"/>
                                      </m:rPr>
                                      <a:rPr lang="en-US" sz="1600">
                                        <a:effectLst/>
                                        <a:latin typeface="Cambria Math"/>
                                      </a:rPr>
                                      <m:t>V</m:t>
                                    </m:r>
                                  </m:e>
                                  <m:sub>
                                    <m:r>
                                      <m:rPr>
                                        <m:sty m:val="p"/>
                                      </m:rPr>
                                      <a:rPr lang="en-US" sz="1600">
                                        <a:effectLst/>
                                        <a:latin typeface="Cambria Math"/>
                                      </a:rPr>
                                      <m:t>REF</m:t>
                                    </m:r>
                                  </m:sub>
                                </m:sSub>
                              </m:oMath>
                            </m:oMathPara>
                          </a14:m>
                          <a:endParaRPr lang="en-US" sz="1600" dirty="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m:rPr>
                                        <m:sty m:val="p"/>
                                      </m:rPr>
                                      <a:rPr lang="en-US" sz="1600">
                                        <a:effectLst/>
                                        <a:latin typeface="Cambria Math"/>
                                      </a:rPr>
                                      <m:t>V</m:t>
                                    </m:r>
                                  </m:e>
                                  <m:sub>
                                    <m:r>
                                      <m:rPr>
                                        <m:sty m:val="p"/>
                                      </m:rPr>
                                      <a:rPr lang="en-US" sz="1600">
                                        <a:effectLst/>
                                        <a:latin typeface="Cambria Math"/>
                                      </a:rPr>
                                      <m:t>OUT</m:t>
                                    </m:r>
                                  </m:sub>
                                </m:sSub>
                                <m:r>
                                  <a:rPr lang="en-US" sz="1600">
                                    <a:effectLst/>
                                    <a:latin typeface="Cambria Math"/>
                                  </a:rPr>
                                  <m:t>=1000∙</m:t>
                                </m:r>
                                <m:d>
                                  <m:dPr>
                                    <m:ctrlPr>
                                      <a:rPr lang="en-US" sz="1600" i="1">
                                        <a:effectLst/>
                                        <a:latin typeface="Cambria Math"/>
                                      </a:rPr>
                                    </m:ctrlPr>
                                  </m:dPr>
                                  <m:e>
                                    <m:r>
                                      <a:rPr lang="en-US" sz="1600">
                                        <a:effectLst/>
                                        <a:latin typeface="Cambria Math"/>
                                      </a:rPr>
                                      <m:t>10</m:t>
                                    </m:r>
                                    <m:r>
                                      <m:rPr>
                                        <m:sty m:val="p"/>
                                      </m:rPr>
                                      <a:rPr lang="en-US" sz="1600">
                                        <a:effectLst/>
                                        <a:latin typeface="Cambria Math"/>
                                      </a:rPr>
                                      <m:t>mV</m:t>
                                    </m:r>
                                  </m:e>
                                </m:d>
                                <m:r>
                                  <a:rPr lang="en-US" sz="1600">
                                    <a:effectLst/>
                                    <a:latin typeface="Cambria Math"/>
                                  </a:rPr>
                                  <m:t>+0</m:t>
                                </m:r>
                                <m:r>
                                  <m:rPr>
                                    <m:sty m:val="p"/>
                                  </m:rPr>
                                  <a:rPr lang="en-US" sz="1600">
                                    <a:effectLst/>
                                    <a:latin typeface="Cambria Math"/>
                                  </a:rPr>
                                  <m:t>V</m:t>
                                </m:r>
                                <m:r>
                                  <a:rPr lang="en-US" sz="1600">
                                    <a:effectLst/>
                                    <a:latin typeface="Cambria Math"/>
                                  </a:rPr>
                                  <m:t>=10</m:t>
                                </m:r>
                                <m:r>
                                  <m:rPr>
                                    <m:sty m:val="p"/>
                                  </m:rPr>
                                  <a:rPr lang="en-US" sz="1600">
                                    <a:effectLst/>
                                    <a:latin typeface="Cambria Math"/>
                                  </a:rPr>
                                  <m:t>V</m:t>
                                </m:r>
                              </m:oMath>
                            </m:oMathPara>
                          </a14:m>
                          <a:endParaRPr lang="en-US" sz="1600" dirty="0">
                            <a:effectLst/>
                            <a:latin typeface="Calibri"/>
                            <a:ea typeface="Calibri"/>
                            <a:cs typeface="Times New Roman"/>
                          </a:endParaRPr>
                        </a:p>
                      </a:txBody>
                      <a:tcPr marL="68580" marR="68580" marT="0" marB="0"/>
                    </a:tc>
                  </a:tr>
                </a:tbl>
              </a:graphicData>
            </a:graphic>
          </p:graphicFrame>
        </mc:Choice>
        <mc:Fallback xmlns="">
          <p:graphicFrame>
            <p:nvGraphicFramePr>
              <p:cNvPr id="7" name="Table 6"/>
              <p:cNvGraphicFramePr>
                <a:graphicFrameLocks noGrp="1"/>
              </p:cNvGraphicFramePr>
              <p:nvPr>
                <p:extLst>
                  <p:ext uri="{D42A27DB-BD31-4B8C-83A1-F6EECF244321}">
                    <p14:modId xmlns:a14="http://schemas.microsoft.com/office/drawing/2010/main" xmlns="" xmlns:p14="http://schemas.microsoft.com/office/powerpoint/2010/main" val="3345646967"/>
                  </p:ext>
                </p:extLst>
              </p:nvPr>
            </p:nvGraphicFramePr>
            <p:xfrm>
              <a:off x="381000" y="4990846"/>
              <a:ext cx="4648200" cy="2571814"/>
            </p:xfrm>
            <a:graphic>
              <a:graphicData uri="http://schemas.openxmlformats.org/drawingml/2006/table">
                <a:tbl>
                  <a:tblPr firstRow="1" firstCol="1" bandRow="1">
                    <a:tableStyleId>{2D5ABB26-0587-4C30-8999-92F81FD0307C}</a:tableStyleId>
                  </a:tblPr>
                  <a:tblGrid>
                    <a:gridCol w="4648200"/>
                  </a:tblGrid>
                  <a:tr h="630047">
                    <a:tc>
                      <a:txBody>
                        <a:bodyPr/>
                        <a:lstStyle/>
                        <a:p>
                          <a:endParaRPr lang="en-US"/>
                        </a:p>
                      </a:txBody>
                      <a:tcPr marL="68580" marR="68580" marT="0" marB="0">
                        <a:blipFill rotWithShape="1">
                          <a:blip r:embed="rId7"/>
                          <a:stretch>
                            <a:fillRect l="-131" t="-971" b="-286408"/>
                          </a:stretch>
                        </a:blipFill>
                      </a:tcPr>
                    </a:tc>
                  </a:tr>
                  <a:tr h="630047">
                    <a:tc>
                      <a:txBody>
                        <a:bodyPr/>
                        <a:lstStyle/>
                        <a:p>
                          <a:endParaRPr lang="en-US"/>
                        </a:p>
                      </a:txBody>
                      <a:tcPr marL="68580" marR="68580" marT="0" marB="0">
                        <a:blipFill rotWithShape="1">
                          <a:blip r:embed="rId7"/>
                          <a:stretch>
                            <a:fillRect l="-131" t="-100000" b="-183654"/>
                          </a:stretch>
                        </a:blipFill>
                      </a:tcPr>
                    </a:tc>
                  </a:tr>
                  <a:tr h="580200">
                    <a:tc>
                      <a:txBody>
                        <a:bodyPr/>
                        <a:lstStyle/>
                        <a:p>
                          <a:endParaRPr lang="en-US"/>
                        </a:p>
                      </a:txBody>
                      <a:tcPr marL="68580" marR="68580" marT="0" marB="0">
                        <a:blipFill rotWithShape="1">
                          <a:blip r:embed="rId7"/>
                          <a:stretch>
                            <a:fillRect l="-131" t="-218947" b="-101053"/>
                          </a:stretch>
                        </a:blipFill>
                      </a:tcPr>
                    </a:tc>
                  </a:tr>
                  <a:tr h="280416">
                    <a:tc>
                      <a:txBody>
                        <a:bodyPr/>
                        <a:lstStyle/>
                        <a:p>
                          <a:endParaRPr lang="en-US"/>
                        </a:p>
                      </a:txBody>
                      <a:tcPr marL="68580" marR="68580" marT="0" marB="0">
                        <a:blipFill rotWithShape="1">
                          <a:blip r:embed="rId7"/>
                          <a:stretch>
                            <a:fillRect l="-131" t="-658696" b="-108696"/>
                          </a:stretch>
                        </a:blipFill>
                      </a:tcPr>
                    </a:tc>
                  </a:tr>
                  <a:tr h="280416">
                    <a:tc>
                      <a:txBody>
                        <a:bodyPr/>
                        <a:lstStyle/>
                        <a:p>
                          <a:endParaRPr lang="en-US"/>
                        </a:p>
                      </a:txBody>
                      <a:tcPr marL="68580" marR="68580" marT="0" marB="0">
                        <a:blipFill rotWithShape="1">
                          <a:blip r:embed="rId7"/>
                          <a:stretch>
                            <a:fillRect l="-131" t="-758696" b="-8696"/>
                          </a:stretch>
                        </a:blipFill>
                      </a:tcPr>
                    </a:tc>
                  </a:tr>
                </a:tbl>
              </a:graphicData>
            </a:graphic>
          </p:graphicFrame>
        </mc:Fallback>
      </mc:AlternateContent>
    </p:spTree>
    <p:extLst>
      <p:ext uri="{BB962C8B-B14F-4D97-AF65-F5344CB8AC3E}">
        <p14:creationId xmlns:p14="http://schemas.microsoft.com/office/powerpoint/2010/main" val="9763563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Common mode and output swing for INAs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36</a:t>
            </a:fld>
            <a:endParaRPr lang="en-US"/>
          </a:p>
        </p:txBody>
      </p:sp>
      <p:sp>
        <p:nvSpPr>
          <p:cNvPr id="13" name="TextBox 12"/>
          <p:cNvSpPr txBox="1"/>
          <p:nvPr/>
        </p:nvSpPr>
        <p:spPr>
          <a:xfrm>
            <a:off x="8839200" y="2743200"/>
            <a:ext cx="5334000" cy="2616101"/>
          </a:xfrm>
          <a:prstGeom prst="rect">
            <a:avLst/>
          </a:prstGeom>
          <a:noFill/>
        </p:spPr>
        <p:txBody>
          <a:bodyPr wrap="square" rtlCol="0">
            <a:spAutoFit/>
          </a:bodyPr>
          <a:lstStyle/>
          <a:p>
            <a:r>
              <a:rPr lang="en-US" sz="2400" b="1" dirty="0" smtClean="0"/>
              <a:t>INA Common mode</a:t>
            </a:r>
            <a:endParaRPr lang="en-US" sz="2000" b="1" dirty="0" smtClean="0"/>
          </a:p>
          <a:p>
            <a:pPr marL="342900" indent="-342900">
              <a:buFont typeface="Arial" panose="020B0604020202020204" pitchFamily="34" charset="0"/>
              <a:buChar char="•"/>
            </a:pPr>
            <a:r>
              <a:rPr lang="en-US" sz="2000" dirty="0" smtClean="0"/>
              <a:t>Output swing and common mode of internal amplifiers is a complex relationship.</a:t>
            </a:r>
          </a:p>
          <a:p>
            <a:pPr marL="342900" indent="-342900">
              <a:buFont typeface="Arial" panose="020B0604020202020204" pitchFamily="34" charset="0"/>
              <a:buChar char="•"/>
            </a:pPr>
            <a:r>
              <a:rPr lang="en-US" sz="2000" dirty="0" smtClean="0"/>
              <a:t>Different INAs have different topologies</a:t>
            </a:r>
          </a:p>
          <a:p>
            <a:pPr marL="342900" indent="-342900">
              <a:buFont typeface="Arial" panose="020B0604020202020204" pitchFamily="34" charset="0"/>
              <a:buChar char="•"/>
            </a:pPr>
            <a:r>
              <a:rPr lang="en-US" sz="2000" dirty="0" err="1" smtClean="0"/>
              <a:t>Vref</a:t>
            </a:r>
            <a:r>
              <a:rPr lang="en-US" sz="2000" dirty="0" smtClean="0"/>
              <a:t>, V+, V-, and gain determine common mode vs output swing relationship.</a:t>
            </a:r>
          </a:p>
          <a:p>
            <a:pPr marL="342900" indent="-342900">
              <a:buFont typeface="Arial" panose="020B0604020202020204" pitchFamily="34" charset="0"/>
              <a:buChar char="•"/>
            </a:pPr>
            <a:r>
              <a:rPr lang="en-US" sz="2000" dirty="0" smtClean="0"/>
              <a:t>A software tool simplifies this calculation</a:t>
            </a:r>
            <a:endParaRPr lang="en-US" sz="2000" dirty="0"/>
          </a:p>
        </p:txBody>
      </p:sp>
      <p:graphicFrame>
        <p:nvGraphicFramePr>
          <p:cNvPr id="2" name="Object 1"/>
          <p:cNvGraphicFramePr>
            <a:graphicFrameLocks noChangeAspect="1"/>
          </p:cNvGraphicFramePr>
          <p:nvPr>
            <p:extLst>
              <p:ext uri="{D42A27DB-BD31-4B8C-83A1-F6EECF244321}">
                <p14:modId xmlns:p14="http://schemas.microsoft.com/office/powerpoint/2010/main" val="4251469734"/>
              </p:ext>
            </p:extLst>
          </p:nvPr>
        </p:nvGraphicFramePr>
        <p:xfrm>
          <a:off x="76200" y="1143000"/>
          <a:ext cx="11429865" cy="6366600"/>
        </p:xfrm>
        <a:graphic>
          <a:graphicData uri="http://schemas.openxmlformats.org/presentationml/2006/ole">
            <mc:AlternateContent xmlns:mc="http://schemas.openxmlformats.org/markup-compatibility/2006">
              <mc:Choice xmlns:v="urn:schemas-microsoft-com:vml" Requires="v">
                <p:oleObj spid="_x0000_s108624" name="Visio" r:id="rId4" imgW="7619910" imgH="4244400" progId="Visio.Drawing.15">
                  <p:embed/>
                </p:oleObj>
              </mc:Choice>
              <mc:Fallback>
                <p:oleObj name="Visio" r:id="rId4" imgW="7619910" imgH="4244400" progId="Visio.Drawing.15">
                  <p:embed/>
                  <p:pic>
                    <p:nvPicPr>
                      <p:cNvPr id="0" name=""/>
                      <p:cNvPicPr/>
                      <p:nvPr/>
                    </p:nvPicPr>
                    <p:blipFill>
                      <a:blip r:embed="rId5"/>
                      <a:stretch>
                        <a:fillRect/>
                      </a:stretch>
                    </p:blipFill>
                    <p:spPr>
                      <a:xfrm>
                        <a:off x="76200" y="1143000"/>
                        <a:ext cx="11429865" cy="6366600"/>
                      </a:xfrm>
                      <a:prstGeom prst="rect">
                        <a:avLst/>
                      </a:prstGeom>
                    </p:spPr>
                  </p:pic>
                </p:oleObj>
              </mc:Fallback>
            </mc:AlternateContent>
          </a:graphicData>
        </a:graphic>
      </p:graphicFrame>
    </p:spTree>
    <p:extLst>
      <p:ext uri="{BB962C8B-B14F-4D97-AF65-F5344CB8AC3E}">
        <p14:creationId xmlns:p14="http://schemas.microsoft.com/office/powerpoint/2010/main" val="10217358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Verify INA Common Mode Range (INA826)</a:t>
            </a:r>
            <a:endParaRPr lang="en-US" dirty="0">
              <a:solidFill>
                <a:srgbClr val="FF0000"/>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37</a:t>
            </a:fld>
            <a:endParaRPr lang="en-US"/>
          </a:p>
        </p:txBody>
      </p:sp>
      <p:grpSp>
        <p:nvGrpSpPr>
          <p:cNvPr id="12" name="Group 31"/>
          <p:cNvGrpSpPr/>
          <p:nvPr/>
        </p:nvGrpSpPr>
        <p:grpSpPr>
          <a:xfrm>
            <a:off x="5029200" y="6400800"/>
            <a:ext cx="4267200" cy="762000"/>
            <a:chOff x="7371554" y="1246257"/>
            <a:chExt cx="3677445" cy="1131752"/>
          </a:xfrm>
        </p:grpSpPr>
        <p:sp>
          <p:nvSpPr>
            <p:cNvPr id="33" name="Rounded Rectangle 32"/>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7420769" y="1349513"/>
              <a:ext cx="3532186" cy="1028496"/>
            </a:xfrm>
            <a:prstGeom prst="rect">
              <a:avLst/>
            </a:prstGeom>
            <a:noFill/>
          </p:spPr>
          <p:txBody>
            <a:bodyPr wrap="square" rtlCol="0">
              <a:spAutoFit/>
            </a:bodyPr>
            <a:lstStyle/>
            <a:p>
              <a:pPr algn="ctr"/>
              <a:r>
                <a:rPr lang="en-US" sz="2400" dirty="0" smtClean="0"/>
                <a:t>Output Voltage = V</a:t>
              </a:r>
              <a:r>
                <a:rPr lang="en-US" sz="2400" baseline="-25000" dirty="0" smtClean="0"/>
                <a:t>DIF</a:t>
              </a:r>
              <a:r>
                <a:rPr lang="en-US" sz="2400" dirty="0" smtClean="0"/>
                <a:t> * Gain</a:t>
              </a:r>
              <a:endParaRPr lang="en-US" sz="2400" dirty="0"/>
            </a:p>
          </p:txBody>
        </p:sp>
      </p:grpSp>
      <p:pic>
        <p:nvPicPr>
          <p:cNvPr id="197635" name="Picture 3"/>
          <p:cNvPicPr>
            <a:picLocks noChangeAspect="1" noChangeArrowheads="1"/>
          </p:cNvPicPr>
          <p:nvPr/>
        </p:nvPicPr>
        <p:blipFill>
          <a:blip r:embed="rId3" cstate="print"/>
          <a:srcRect t="1556"/>
          <a:stretch>
            <a:fillRect/>
          </a:stretch>
        </p:blipFill>
        <p:spPr bwMode="auto">
          <a:xfrm>
            <a:off x="304800" y="1143000"/>
            <a:ext cx="13411200" cy="4819776"/>
          </a:xfrm>
          <a:prstGeom prst="rect">
            <a:avLst/>
          </a:prstGeom>
          <a:noFill/>
          <a:ln w="9525">
            <a:noFill/>
            <a:miter lim="800000"/>
            <a:headEnd/>
            <a:tailEnd/>
          </a:ln>
        </p:spPr>
      </p:pic>
      <p:cxnSp>
        <p:nvCxnSpPr>
          <p:cNvPr id="30" name="Straight Arrow Connector 29"/>
          <p:cNvCxnSpPr>
            <a:stCxn id="33" idx="0"/>
          </p:cNvCxnSpPr>
          <p:nvPr/>
        </p:nvCxnSpPr>
        <p:spPr>
          <a:xfrm flipH="1" flipV="1">
            <a:off x="5105401" y="4953001"/>
            <a:ext cx="2057399" cy="14477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33" idx="0"/>
          </p:cNvCxnSpPr>
          <p:nvPr/>
        </p:nvCxnSpPr>
        <p:spPr>
          <a:xfrm flipV="1">
            <a:off x="7162800" y="4876800"/>
            <a:ext cx="2590800" cy="1524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3958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Verify INA Common Mode Range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38</a:t>
            </a:fld>
            <a:endParaRPr lang="en-US"/>
          </a:p>
        </p:txBody>
      </p:sp>
      <p:pic>
        <p:nvPicPr>
          <p:cNvPr id="174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1" y="1066800"/>
            <a:ext cx="8534399" cy="5454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Object 5"/>
          <p:cNvGraphicFramePr>
            <a:graphicFrameLocks noChangeAspect="1"/>
          </p:cNvGraphicFramePr>
          <p:nvPr>
            <p:extLst>
              <p:ext uri="{D42A27DB-BD31-4B8C-83A1-F6EECF244321}">
                <p14:modId xmlns:p14="http://schemas.microsoft.com/office/powerpoint/2010/main" val="3181214248"/>
              </p:ext>
            </p:extLst>
          </p:nvPr>
        </p:nvGraphicFramePr>
        <p:xfrm>
          <a:off x="9067800" y="1143000"/>
          <a:ext cx="5105400" cy="3203226"/>
        </p:xfrm>
        <a:graphic>
          <a:graphicData uri="http://schemas.openxmlformats.org/presentationml/2006/ole">
            <mc:AlternateContent xmlns:mc="http://schemas.openxmlformats.org/markup-compatibility/2006">
              <mc:Choice xmlns:v="urn:schemas-microsoft-com:vml" Requires="v">
                <p:oleObj spid="_x0000_s109648" name="Visio" r:id="rId5" imgW="3896830" imgH="2360448" progId="">
                  <p:embed/>
                </p:oleObj>
              </mc:Choice>
              <mc:Fallback>
                <p:oleObj name="Visio" r:id="rId5" imgW="3896830" imgH="236044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1143000"/>
                        <a:ext cx="5105400" cy="32032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8763000" y="4495800"/>
            <a:ext cx="5867400" cy="1200329"/>
          </a:xfrm>
          <a:prstGeom prst="rect">
            <a:avLst/>
          </a:prstGeom>
          <a:noFill/>
        </p:spPr>
        <p:txBody>
          <a:bodyPr wrap="square" rtlCol="0">
            <a:spAutoFit/>
          </a:bodyPr>
          <a:lstStyle/>
          <a:p>
            <a:pPr marL="457200" indent="-457200">
              <a:buFont typeface="Arial" panose="020B0604020202020204" pitchFamily="34" charset="0"/>
              <a:buChar char="•"/>
            </a:pPr>
            <a:r>
              <a:rPr lang="en-US" sz="2400" dirty="0" err="1" smtClean="0"/>
              <a:t>Vout</a:t>
            </a:r>
            <a:r>
              <a:rPr lang="en-US" sz="2400" dirty="0" smtClean="0"/>
              <a:t> range limited to -14.8V to +14.2V</a:t>
            </a:r>
          </a:p>
          <a:p>
            <a:pPr marL="457200" indent="-457200">
              <a:buFont typeface="Arial" panose="020B0604020202020204" pitchFamily="34" charset="0"/>
              <a:buChar char="•"/>
            </a:pPr>
            <a:r>
              <a:rPr lang="en-US" sz="2400" dirty="0" smtClean="0"/>
              <a:t>-10V to 10V output inside the range</a:t>
            </a:r>
          </a:p>
          <a:p>
            <a:pPr marL="457200" indent="-457200">
              <a:buFont typeface="Arial" panose="020B0604020202020204" pitchFamily="34" charset="0"/>
              <a:buChar char="•"/>
            </a:pPr>
            <a:r>
              <a:rPr lang="en-US" sz="2400" dirty="0">
                <a:hlinkClick r:id="rId7"/>
              </a:rPr>
              <a:t>http://</a:t>
            </a:r>
            <a:r>
              <a:rPr lang="en-US" sz="2400" dirty="0" smtClean="0">
                <a:hlinkClick r:id="rId7"/>
              </a:rPr>
              <a:t>www.ti.com/tool/ina-cmv-calc</a:t>
            </a:r>
            <a:endParaRPr lang="en-US" sz="2400" dirty="0"/>
          </a:p>
        </p:txBody>
      </p:sp>
      <p:cxnSp>
        <p:nvCxnSpPr>
          <p:cNvPr id="7" name="Straight Arrow Connector 6"/>
          <p:cNvCxnSpPr/>
          <p:nvPr/>
        </p:nvCxnSpPr>
        <p:spPr>
          <a:xfrm flipV="1">
            <a:off x="1524000" y="5791200"/>
            <a:ext cx="457200" cy="10077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33400" y="6477000"/>
            <a:ext cx="2204753" cy="1302636"/>
            <a:chOff x="7371554" y="1246257"/>
            <a:chExt cx="3677445" cy="914400"/>
          </a:xfrm>
        </p:grpSpPr>
        <p:sp>
          <p:nvSpPr>
            <p:cNvPr id="9" name="Rounded Rectangle 8"/>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420769" y="1349514"/>
              <a:ext cx="3532186" cy="613113"/>
            </a:xfrm>
            <a:prstGeom prst="rect">
              <a:avLst/>
            </a:prstGeom>
            <a:noFill/>
          </p:spPr>
          <p:txBody>
            <a:bodyPr wrap="square" rtlCol="0">
              <a:spAutoFit/>
            </a:bodyPr>
            <a:lstStyle/>
            <a:p>
              <a:r>
                <a:rPr lang="en-US" sz="2000" dirty="0" smtClean="0"/>
                <a:t>1. Select your instrumentation amplifier</a:t>
              </a:r>
              <a:endParaRPr lang="en-US" sz="2000" dirty="0"/>
            </a:p>
          </p:txBody>
        </p:sp>
      </p:grpSp>
      <p:cxnSp>
        <p:nvCxnSpPr>
          <p:cNvPr id="13" name="Straight Arrow Connector 12"/>
          <p:cNvCxnSpPr/>
          <p:nvPr/>
        </p:nvCxnSpPr>
        <p:spPr>
          <a:xfrm flipH="1" flipV="1">
            <a:off x="3506871" y="6096000"/>
            <a:ext cx="303130" cy="7029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3009900" y="6520374"/>
            <a:ext cx="2971800" cy="1302636"/>
            <a:chOff x="7371554" y="1246257"/>
            <a:chExt cx="3677445" cy="914400"/>
          </a:xfrm>
        </p:grpSpPr>
        <p:sp>
          <p:nvSpPr>
            <p:cNvPr id="15" name="Rounded Rectangle 14"/>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420769" y="1349514"/>
              <a:ext cx="3532186" cy="712956"/>
            </a:xfrm>
            <a:prstGeom prst="rect">
              <a:avLst/>
            </a:prstGeom>
            <a:noFill/>
          </p:spPr>
          <p:txBody>
            <a:bodyPr wrap="square" rtlCol="0">
              <a:spAutoFit/>
            </a:bodyPr>
            <a:lstStyle/>
            <a:p>
              <a:r>
                <a:rPr lang="en-US" sz="2000" dirty="0" smtClean="0"/>
                <a:t>2. Enter the supplies, gain, reference and press “Create Graph”.</a:t>
              </a:r>
              <a:endParaRPr lang="en-US" sz="2000" dirty="0"/>
            </a:p>
          </p:txBody>
        </p:sp>
      </p:grpSp>
      <p:cxnSp>
        <p:nvCxnSpPr>
          <p:cNvPr id="20" name="Straight Arrow Connector 19"/>
          <p:cNvCxnSpPr/>
          <p:nvPr/>
        </p:nvCxnSpPr>
        <p:spPr>
          <a:xfrm flipH="1" flipV="1">
            <a:off x="5105400" y="5029200"/>
            <a:ext cx="1826506" cy="174734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6131805" y="6498009"/>
            <a:ext cx="2021595" cy="1302636"/>
            <a:chOff x="7371554" y="1246257"/>
            <a:chExt cx="3677445" cy="914400"/>
          </a:xfrm>
        </p:grpSpPr>
        <p:sp>
          <p:nvSpPr>
            <p:cNvPr id="22" name="Rounded Rectangle 21"/>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7420769" y="1349514"/>
              <a:ext cx="3532186" cy="496909"/>
            </a:xfrm>
            <a:prstGeom prst="rect">
              <a:avLst/>
            </a:prstGeom>
            <a:noFill/>
          </p:spPr>
          <p:txBody>
            <a:bodyPr wrap="square" rtlCol="0">
              <a:spAutoFit/>
            </a:bodyPr>
            <a:lstStyle/>
            <a:p>
              <a:r>
                <a:rPr lang="en-US" sz="2000" dirty="0" smtClean="0"/>
                <a:t>3. Enter the common mode voltage.</a:t>
              </a:r>
              <a:endParaRPr lang="en-US" sz="2000" dirty="0"/>
            </a:p>
          </p:txBody>
        </p:sp>
      </p:grpSp>
      <p:cxnSp>
        <p:nvCxnSpPr>
          <p:cNvPr id="25" name="Straight Arrow Connector 24"/>
          <p:cNvCxnSpPr/>
          <p:nvPr/>
        </p:nvCxnSpPr>
        <p:spPr>
          <a:xfrm flipH="1" flipV="1">
            <a:off x="8229600" y="2743200"/>
            <a:ext cx="1140706" cy="405430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8100602" y="4770354"/>
            <a:ext cx="1435396" cy="254958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8570206" y="6518969"/>
            <a:ext cx="2636686" cy="1302636"/>
            <a:chOff x="7371554" y="1246257"/>
            <a:chExt cx="3677445" cy="914400"/>
          </a:xfrm>
        </p:grpSpPr>
        <p:sp>
          <p:nvSpPr>
            <p:cNvPr id="33" name="Rounded Rectangle 32"/>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7420769" y="1349514"/>
              <a:ext cx="3532186" cy="712956"/>
            </a:xfrm>
            <a:prstGeom prst="rect">
              <a:avLst/>
            </a:prstGeom>
            <a:noFill/>
          </p:spPr>
          <p:txBody>
            <a:bodyPr wrap="square" rtlCol="0">
              <a:spAutoFit/>
            </a:bodyPr>
            <a:lstStyle/>
            <a:p>
              <a:r>
                <a:rPr lang="en-US" sz="2000" dirty="0" smtClean="0"/>
                <a:t>4. Does the output range work for your system?</a:t>
              </a:r>
              <a:endParaRPr lang="en-US" sz="2000" dirty="0"/>
            </a:p>
          </p:txBody>
        </p:sp>
      </p:grpSp>
    </p:spTree>
    <p:extLst>
      <p:ext uri="{BB962C8B-B14F-4D97-AF65-F5344CB8AC3E}">
        <p14:creationId xmlns:p14="http://schemas.microsoft.com/office/powerpoint/2010/main" val="37990774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INA: Setting the reference input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39</a:t>
            </a:fld>
            <a:endParaRPr lang="en-US"/>
          </a:p>
        </p:txBody>
      </p:sp>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3392478584"/>
                  </p:ext>
                </p:extLst>
              </p:nvPr>
            </p:nvGraphicFramePr>
            <p:xfrm>
              <a:off x="457200" y="4572000"/>
              <a:ext cx="4724400" cy="2691067"/>
            </p:xfrm>
            <a:graphic>
              <a:graphicData uri="http://schemas.openxmlformats.org/drawingml/2006/table">
                <a:tbl>
                  <a:tblPr firstRow="1" firstCol="1" bandRow="1">
                    <a:tableStyleId>{2D5ABB26-0587-4C30-8999-92F81FD0307C}</a:tableStyleId>
                  </a:tblPr>
                  <a:tblGrid>
                    <a:gridCol w="4724400"/>
                  </a:tblGrid>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smtClean="0">
                                        <a:effectLst/>
                                        <a:latin typeface="Cambria Math"/>
                                      </a:rPr>
                                    </m:ctrlPr>
                                  </m:sSubPr>
                                  <m:e>
                                    <m:r>
                                      <m:rPr>
                                        <m:sty m:val="p"/>
                                      </m:rPr>
                                      <a:rPr lang="en-US" sz="1600" i="0">
                                        <a:effectLst/>
                                        <a:latin typeface="Cambria Math"/>
                                      </a:rPr>
                                      <m:t>G</m:t>
                                    </m:r>
                                  </m:e>
                                  <m:sub>
                                    <m:r>
                                      <a:rPr lang="en-US" sz="1600" i="0">
                                        <a:effectLst/>
                                        <a:latin typeface="Cambria Math"/>
                                      </a:rPr>
                                      <m:t>826</m:t>
                                    </m:r>
                                  </m:sub>
                                </m:sSub>
                                <m:r>
                                  <a:rPr lang="en-US" sz="1600" i="0">
                                    <a:effectLst/>
                                    <a:latin typeface="Cambria Math"/>
                                  </a:rPr>
                                  <m:t>=</m:t>
                                </m:r>
                                <m:d>
                                  <m:dPr>
                                    <m:ctrlPr>
                                      <a:rPr lang="en-US" sz="1600" i="1">
                                        <a:effectLst/>
                                        <a:latin typeface="Cambria Math"/>
                                      </a:rPr>
                                    </m:ctrlPr>
                                  </m:dPr>
                                  <m:e>
                                    <m:f>
                                      <m:fPr>
                                        <m:ctrlPr>
                                          <a:rPr lang="en-US" sz="1600" i="1">
                                            <a:effectLst/>
                                            <a:latin typeface="Cambria Math"/>
                                          </a:rPr>
                                        </m:ctrlPr>
                                      </m:fPr>
                                      <m:num>
                                        <m:r>
                                          <a:rPr lang="en-US" sz="1600" i="0">
                                            <a:effectLst/>
                                            <a:latin typeface="Cambria Math"/>
                                          </a:rPr>
                                          <m:t>∆</m:t>
                                        </m:r>
                                        <m:sSub>
                                          <m:sSubPr>
                                            <m:ctrlPr>
                                              <a:rPr lang="en-US" sz="1600" i="1">
                                                <a:effectLst/>
                                                <a:latin typeface="Cambria Math"/>
                                              </a:rPr>
                                            </m:ctrlPr>
                                          </m:sSubPr>
                                          <m:e>
                                            <m:r>
                                              <m:rPr>
                                                <m:sty m:val="p"/>
                                              </m:rPr>
                                              <a:rPr lang="en-US" sz="1600" i="0">
                                                <a:effectLst/>
                                                <a:latin typeface="Cambria Math"/>
                                              </a:rPr>
                                              <m:t>V</m:t>
                                            </m:r>
                                          </m:e>
                                          <m:sub>
                                            <m:r>
                                              <m:rPr>
                                                <m:sty m:val="p"/>
                                              </m:rPr>
                                              <a:rPr lang="en-US" sz="1600" i="0">
                                                <a:effectLst/>
                                                <a:latin typeface="Cambria Math"/>
                                              </a:rPr>
                                              <m:t>OUT</m:t>
                                            </m:r>
                                          </m:sub>
                                        </m:sSub>
                                      </m:num>
                                      <m:den>
                                        <m:r>
                                          <a:rPr lang="en-US" sz="1600" i="0">
                                            <a:effectLst/>
                                            <a:latin typeface="Cambria Math"/>
                                          </a:rPr>
                                          <m:t>∆</m:t>
                                        </m:r>
                                        <m:sSub>
                                          <m:sSubPr>
                                            <m:ctrlPr>
                                              <a:rPr lang="en-US" sz="1600" i="1">
                                                <a:effectLst/>
                                                <a:latin typeface="Cambria Math"/>
                                              </a:rPr>
                                            </m:ctrlPr>
                                          </m:sSubPr>
                                          <m:e>
                                            <m:r>
                                              <m:rPr>
                                                <m:sty m:val="p"/>
                                              </m:rPr>
                                              <a:rPr lang="en-US" sz="1600" i="0">
                                                <a:effectLst/>
                                                <a:latin typeface="Cambria Math"/>
                                              </a:rPr>
                                              <m:t>V</m:t>
                                            </m:r>
                                          </m:e>
                                          <m:sub>
                                            <m:r>
                                              <m:rPr>
                                                <m:sty m:val="p"/>
                                              </m:rPr>
                                              <a:rPr lang="en-US" sz="1600" i="0">
                                                <a:effectLst/>
                                                <a:latin typeface="Cambria Math"/>
                                              </a:rPr>
                                              <m:t>IN</m:t>
                                            </m:r>
                                          </m:sub>
                                        </m:sSub>
                                      </m:den>
                                    </m:f>
                                  </m:e>
                                </m:d>
                                <m:r>
                                  <a:rPr lang="en-US" sz="1600" i="0">
                                    <a:effectLst/>
                                    <a:latin typeface="Cambria Math"/>
                                  </a:rPr>
                                  <m:t>=</m:t>
                                </m:r>
                                <m:d>
                                  <m:dPr>
                                    <m:ctrlPr>
                                      <a:rPr lang="en-US" sz="1600" i="1">
                                        <a:effectLst/>
                                        <a:latin typeface="Cambria Math"/>
                                      </a:rPr>
                                    </m:ctrlPr>
                                  </m:dPr>
                                  <m:e>
                                    <m:f>
                                      <m:fPr>
                                        <m:ctrlPr>
                                          <a:rPr lang="en-US" sz="1600" i="1">
                                            <a:effectLst/>
                                            <a:latin typeface="Cambria Math"/>
                                          </a:rPr>
                                        </m:ctrlPr>
                                      </m:fPr>
                                      <m:num>
                                        <m:r>
                                          <a:rPr lang="en-US" sz="1600" i="0">
                                            <a:effectLst/>
                                            <a:latin typeface="Cambria Math"/>
                                          </a:rPr>
                                          <m:t>10</m:t>
                                        </m:r>
                                        <m:r>
                                          <m:rPr>
                                            <m:sty m:val="p"/>
                                          </m:rPr>
                                          <a:rPr lang="en-US" sz="1600" i="0">
                                            <a:effectLst/>
                                            <a:latin typeface="Cambria Math"/>
                                          </a:rPr>
                                          <m:t>V</m:t>
                                        </m:r>
                                        <m:r>
                                          <a:rPr lang="en-US" sz="1600" i="0">
                                            <a:effectLst/>
                                            <a:latin typeface="Cambria Math"/>
                                          </a:rPr>
                                          <m:t>−(−10</m:t>
                                        </m:r>
                                        <m:r>
                                          <m:rPr>
                                            <m:sty m:val="p"/>
                                          </m:rPr>
                                          <a:rPr lang="en-US" sz="1600" i="0">
                                            <a:effectLst/>
                                            <a:latin typeface="Cambria Math"/>
                                          </a:rPr>
                                          <m:t>V</m:t>
                                        </m:r>
                                        <m:r>
                                          <a:rPr lang="en-US" sz="1600" i="0">
                                            <a:effectLst/>
                                            <a:latin typeface="Cambria Math"/>
                                          </a:rPr>
                                          <m:t>)</m:t>
                                        </m:r>
                                      </m:num>
                                      <m:den>
                                        <m:r>
                                          <a:rPr lang="en-US" sz="1600" b="0" i="0" smtClean="0">
                                            <a:effectLst/>
                                            <a:latin typeface="Cambria Math"/>
                                          </a:rPr>
                                          <m:t>1</m:t>
                                        </m:r>
                                        <m:r>
                                          <m:rPr>
                                            <m:sty m:val="p"/>
                                          </m:rPr>
                                          <a:rPr lang="en-US" sz="1600" i="0">
                                            <a:effectLst/>
                                            <a:latin typeface="Cambria Math"/>
                                          </a:rPr>
                                          <m:t>mV</m:t>
                                        </m:r>
                                        <m:r>
                                          <a:rPr lang="en-US" sz="1600" i="0">
                                            <a:effectLst/>
                                            <a:latin typeface="Cambria Math"/>
                                          </a:rPr>
                                          <m:t>−(−21</m:t>
                                        </m:r>
                                        <m:r>
                                          <m:rPr>
                                            <m:sty m:val="p"/>
                                          </m:rPr>
                                          <a:rPr lang="en-US" sz="1600" i="0">
                                            <a:effectLst/>
                                            <a:latin typeface="Cambria Math"/>
                                          </a:rPr>
                                          <m:t>mV</m:t>
                                        </m:r>
                                        <m:r>
                                          <a:rPr lang="en-US" sz="1600" i="0">
                                            <a:effectLst/>
                                            <a:latin typeface="Cambria Math"/>
                                          </a:rPr>
                                          <m:t>)</m:t>
                                        </m:r>
                                      </m:den>
                                    </m:f>
                                  </m:e>
                                </m:d>
                                <m:r>
                                  <a:rPr lang="en-US" sz="1600" i="0">
                                    <a:effectLst/>
                                    <a:latin typeface="Cambria Math"/>
                                  </a:rPr>
                                  <m:t>=1000</m:t>
                                </m:r>
                              </m:oMath>
                            </m:oMathPara>
                          </a14:m>
                          <a:endParaRPr lang="en-US" sz="1600" i="0" dirty="0">
                            <a:effectLst/>
                            <a:latin typeface="Calibri"/>
                            <a:ea typeface="Calibri"/>
                            <a:cs typeface="Times New Roman"/>
                          </a:endParaRPr>
                        </a:p>
                      </a:txBody>
                      <a:tcPr marL="68580" marR="68580" marT="0" marB="0"/>
                    </a:tc>
                  </a:tr>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m:rPr>
                                        <m:sty m:val="p"/>
                                      </m:rPr>
                                      <a:rPr lang="en-US" sz="1600" i="0">
                                        <a:effectLst/>
                                        <a:latin typeface="Cambria Math"/>
                                      </a:rPr>
                                      <m:t>G</m:t>
                                    </m:r>
                                  </m:e>
                                  <m:sub>
                                    <m:r>
                                      <a:rPr lang="en-US" sz="1600" i="0">
                                        <a:effectLst/>
                                        <a:latin typeface="Cambria Math"/>
                                      </a:rPr>
                                      <m:t>826</m:t>
                                    </m:r>
                                  </m:sub>
                                </m:sSub>
                                <m:r>
                                  <a:rPr lang="en-US" sz="1600" i="0">
                                    <a:effectLst/>
                                    <a:latin typeface="Cambria Math"/>
                                  </a:rPr>
                                  <m:t>=1+</m:t>
                                </m:r>
                                <m:d>
                                  <m:dPr>
                                    <m:ctrlPr>
                                      <a:rPr lang="en-US" sz="1600" i="1">
                                        <a:effectLst/>
                                        <a:latin typeface="Cambria Math"/>
                                      </a:rPr>
                                    </m:ctrlPr>
                                  </m:dPr>
                                  <m:e>
                                    <m:f>
                                      <m:fPr>
                                        <m:ctrlPr>
                                          <a:rPr lang="en-US" sz="1600" i="1">
                                            <a:effectLst/>
                                            <a:latin typeface="Cambria Math"/>
                                          </a:rPr>
                                        </m:ctrlPr>
                                      </m:fPr>
                                      <m:num>
                                        <m:r>
                                          <a:rPr lang="en-US" sz="1600" i="0">
                                            <a:effectLst/>
                                            <a:latin typeface="Cambria Math"/>
                                          </a:rPr>
                                          <m:t>49.4</m:t>
                                        </m:r>
                                        <m:r>
                                          <m:rPr>
                                            <m:sty m:val="p"/>
                                          </m:rPr>
                                          <a:rPr lang="en-US" sz="1600" i="0">
                                            <a:effectLst/>
                                            <a:latin typeface="Cambria Math"/>
                                          </a:rPr>
                                          <m:t>kΩ</m:t>
                                        </m:r>
                                      </m:num>
                                      <m:den>
                                        <m:sSub>
                                          <m:sSubPr>
                                            <m:ctrlPr>
                                              <a:rPr lang="en-US" sz="1600" i="1">
                                                <a:effectLst/>
                                                <a:latin typeface="Cambria Math"/>
                                              </a:rPr>
                                            </m:ctrlPr>
                                          </m:sSubPr>
                                          <m:e>
                                            <m:r>
                                              <m:rPr>
                                                <m:sty m:val="p"/>
                                              </m:rPr>
                                              <a:rPr lang="en-US" sz="1600" i="0">
                                                <a:effectLst/>
                                                <a:latin typeface="Cambria Math"/>
                                              </a:rPr>
                                              <m:t>R</m:t>
                                            </m:r>
                                          </m:e>
                                          <m:sub>
                                            <m:r>
                                              <m:rPr>
                                                <m:sty m:val="p"/>
                                              </m:rPr>
                                              <a:rPr lang="en-US" sz="1600" i="0">
                                                <a:effectLst/>
                                                <a:latin typeface="Cambria Math"/>
                                              </a:rPr>
                                              <m:t>G</m:t>
                                            </m:r>
                                          </m:sub>
                                        </m:sSub>
                                      </m:den>
                                    </m:f>
                                  </m:e>
                                </m:d>
                              </m:oMath>
                            </m:oMathPara>
                          </a14:m>
                          <a:endParaRPr lang="en-US" sz="1600" i="0" dirty="0">
                            <a:effectLst/>
                            <a:latin typeface="Calibri"/>
                            <a:ea typeface="Calibri"/>
                            <a:cs typeface="Times New Roman"/>
                          </a:endParaRPr>
                        </a:p>
                      </a:txBody>
                      <a:tcPr marL="68580" marR="68580" marT="0" marB="0"/>
                    </a:tc>
                  </a:tr>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a:effectLst/>
                                        <a:latin typeface="Cambria Math"/>
                                      </a:rPr>
                                    </m:ctrlPr>
                                  </m:sSubPr>
                                  <m:e>
                                    <m:r>
                                      <m:rPr>
                                        <m:sty m:val="p"/>
                                      </m:rPr>
                                      <a:rPr lang="en-US" sz="1600" i="0">
                                        <a:effectLst/>
                                        <a:latin typeface="Cambria Math"/>
                                      </a:rPr>
                                      <m:t>R</m:t>
                                    </m:r>
                                  </m:e>
                                  <m:sub>
                                    <m:r>
                                      <m:rPr>
                                        <m:sty m:val="p"/>
                                      </m:rPr>
                                      <a:rPr lang="en-US" sz="1600" i="0">
                                        <a:effectLst/>
                                        <a:latin typeface="Cambria Math"/>
                                      </a:rPr>
                                      <m:t>G</m:t>
                                    </m:r>
                                  </m:sub>
                                </m:sSub>
                                <m:r>
                                  <a:rPr lang="en-US" sz="1600" i="0">
                                    <a:effectLst/>
                                    <a:latin typeface="Cambria Math"/>
                                  </a:rPr>
                                  <m:t>=</m:t>
                                </m:r>
                                <m:f>
                                  <m:fPr>
                                    <m:ctrlPr>
                                      <a:rPr lang="en-US" sz="1600" i="1">
                                        <a:effectLst/>
                                        <a:latin typeface="Cambria Math"/>
                                      </a:rPr>
                                    </m:ctrlPr>
                                  </m:fPr>
                                  <m:num>
                                    <m:r>
                                      <a:rPr lang="en-US" sz="1600" i="0">
                                        <a:effectLst/>
                                        <a:latin typeface="Cambria Math"/>
                                      </a:rPr>
                                      <m:t>49.4</m:t>
                                    </m:r>
                                    <m:r>
                                      <m:rPr>
                                        <m:sty m:val="p"/>
                                      </m:rPr>
                                      <a:rPr lang="en-US" sz="1600" i="0">
                                        <a:effectLst/>
                                        <a:latin typeface="Cambria Math"/>
                                      </a:rPr>
                                      <m:t>kΩ</m:t>
                                    </m:r>
                                  </m:num>
                                  <m:den>
                                    <m:sSub>
                                      <m:sSubPr>
                                        <m:ctrlPr>
                                          <a:rPr lang="en-US" sz="1600" i="1">
                                            <a:effectLst/>
                                            <a:latin typeface="Cambria Math"/>
                                          </a:rPr>
                                        </m:ctrlPr>
                                      </m:sSubPr>
                                      <m:e>
                                        <m:r>
                                          <m:rPr>
                                            <m:sty m:val="p"/>
                                          </m:rPr>
                                          <a:rPr lang="en-US" sz="1600" i="0">
                                            <a:effectLst/>
                                            <a:latin typeface="Cambria Math"/>
                                          </a:rPr>
                                          <m:t>G</m:t>
                                        </m:r>
                                      </m:e>
                                      <m:sub>
                                        <m:r>
                                          <a:rPr lang="en-US" sz="1600" i="0">
                                            <a:effectLst/>
                                            <a:latin typeface="Cambria Math"/>
                                          </a:rPr>
                                          <m:t>826</m:t>
                                        </m:r>
                                      </m:sub>
                                    </m:sSub>
                                    <m:r>
                                      <a:rPr lang="en-US" sz="1600" i="0">
                                        <a:effectLst/>
                                        <a:latin typeface="Cambria Math"/>
                                      </a:rPr>
                                      <m:t>−1</m:t>
                                    </m:r>
                                  </m:den>
                                </m:f>
                                <m:r>
                                  <a:rPr lang="en-US" sz="1600" i="0">
                                    <a:effectLst/>
                                    <a:latin typeface="Cambria Math"/>
                                  </a:rPr>
                                  <m:t>=</m:t>
                                </m:r>
                                <m:f>
                                  <m:fPr>
                                    <m:ctrlPr>
                                      <a:rPr lang="en-US" sz="1600" i="1">
                                        <a:effectLst/>
                                        <a:latin typeface="Cambria Math"/>
                                      </a:rPr>
                                    </m:ctrlPr>
                                  </m:fPr>
                                  <m:num>
                                    <m:r>
                                      <a:rPr lang="en-US" sz="1600" i="0">
                                        <a:effectLst/>
                                        <a:latin typeface="Cambria Math"/>
                                      </a:rPr>
                                      <m:t>49.4</m:t>
                                    </m:r>
                                    <m:r>
                                      <m:rPr>
                                        <m:sty m:val="p"/>
                                      </m:rPr>
                                      <a:rPr lang="en-US" sz="1600" i="0">
                                        <a:effectLst/>
                                        <a:latin typeface="Cambria Math"/>
                                      </a:rPr>
                                      <m:t>kΩ</m:t>
                                    </m:r>
                                  </m:num>
                                  <m:den>
                                    <m:r>
                                      <a:rPr lang="en-US" sz="1600" i="0">
                                        <a:effectLst/>
                                        <a:latin typeface="Cambria Math"/>
                                      </a:rPr>
                                      <m:t>1000−1</m:t>
                                    </m:r>
                                  </m:den>
                                </m:f>
                                <m:r>
                                  <a:rPr lang="en-US" sz="1600" i="0">
                                    <a:effectLst/>
                                    <a:latin typeface="Cambria Math"/>
                                  </a:rPr>
                                  <m:t>=49.5</m:t>
                                </m:r>
                                <m:r>
                                  <m:rPr>
                                    <m:sty m:val="p"/>
                                  </m:rPr>
                                  <a:rPr lang="en-US" sz="1600" i="0">
                                    <a:effectLst/>
                                    <a:latin typeface="Cambria Math"/>
                                  </a:rPr>
                                  <m:t>Ω</m:t>
                                </m:r>
                                <m:r>
                                  <a:rPr lang="en-US" sz="1600" i="0">
                                    <a:effectLst/>
                                    <a:latin typeface="Cambria Math"/>
                                  </a:rPr>
                                  <m:t> </m:t>
                                </m:r>
                                <m:r>
                                  <m:rPr>
                                    <m:sty m:val="p"/>
                                  </m:rPr>
                                  <a:rPr lang="en-US" sz="1600" i="0">
                                    <a:effectLst/>
                                    <a:latin typeface="Cambria Math"/>
                                  </a:rPr>
                                  <m:t>or</m:t>
                                </m:r>
                                <m:r>
                                  <a:rPr lang="en-US" sz="1600" i="0">
                                    <a:effectLst/>
                                    <a:latin typeface="Cambria Math"/>
                                  </a:rPr>
                                  <m:t> 49.9</m:t>
                                </m:r>
                                <m:r>
                                  <m:rPr>
                                    <m:sty m:val="p"/>
                                  </m:rPr>
                                  <a:rPr lang="en-US" sz="1600" i="0">
                                    <a:effectLst/>
                                    <a:latin typeface="Cambria Math"/>
                                  </a:rPr>
                                  <m:t>Ω</m:t>
                                </m:r>
                              </m:oMath>
                            </m:oMathPara>
                          </a14:m>
                          <a:endParaRPr lang="en-US" sz="1600" i="0" dirty="0">
                            <a:effectLst/>
                            <a:latin typeface="Calibri"/>
                            <a:ea typeface="Calibri"/>
                            <a:cs typeface="Times New Roman"/>
                          </a:endParaRPr>
                        </a:p>
                      </a:txBody>
                      <a:tcPr marL="68580" marR="68580" marT="0" marB="0"/>
                    </a:tc>
                  </a:tr>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smtClean="0">
                                        <a:effectLst/>
                                        <a:latin typeface="Cambria Math"/>
                                      </a:rPr>
                                    </m:ctrlPr>
                                  </m:sSubPr>
                                  <m:e>
                                    <m:r>
                                      <m:rPr>
                                        <m:sty m:val="p"/>
                                      </m:rPr>
                                      <a:rPr lang="en-US" sz="1600" i="0">
                                        <a:effectLst/>
                                        <a:latin typeface="Cambria Math"/>
                                      </a:rPr>
                                      <m:t>V</m:t>
                                    </m:r>
                                  </m:e>
                                  <m:sub>
                                    <m:r>
                                      <m:rPr>
                                        <m:sty m:val="p"/>
                                      </m:rPr>
                                      <a:rPr lang="en-US" sz="1600" i="0">
                                        <a:effectLst/>
                                        <a:latin typeface="Cambria Math"/>
                                      </a:rPr>
                                      <m:t>OUT</m:t>
                                    </m:r>
                                  </m:sub>
                                </m:sSub>
                                <m:r>
                                  <a:rPr lang="en-US" sz="1600" i="0">
                                    <a:effectLst/>
                                    <a:latin typeface="Cambria Math"/>
                                  </a:rPr>
                                  <m:t>=</m:t>
                                </m:r>
                                <m:sSub>
                                  <m:sSubPr>
                                    <m:ctrlPr>
                                      <a:rPr lang="en-US" sz="1600" i="1">
                                        <a:effectLst/>
                                        <a:latin typeface="Cambria Math"/>
                                      </a:rPr>
                                    </m:ctrlPr>
                                  </m:sSubPr>
                                  <m:e>
                                    <m:r>
                                      <m:rPr>
                                        <m:sty m:val="p"/>
                                      </m:rPr>
                                      <a:rPr lang="en-US" sz="1600" i="0">
                                        <a:effectLst/>
                                        <a:latin typeface="Cambria Math"/>
                                      </a:rPr>
                                      <m:t>G</m:t>
                                    </m:r>
                                  </m:e>
                                  <m:sub>
                                    <m:r>
                                      <a:rPr lang="en-US" sz="1600" i="0">
                                        <a:effectLst/>
                                        <a:latin typeface="Cambria Math"/>
                                      </a:rPr>
                                      <m:t>826</m:t>
                                    </m:r>
                                  </m:sub>
                                </m:sSub>
                                <m:r>
                                  <a:rPr lang="en-US" sz="1600" i="0">
                                    <a:effectLst/>
                                    <a:latin typeface="Cambria Math"/>
                                  </a:rPr>
                                  <m:t>∙</m:t>
                                </m:r>
                                <m:sSub>
                                  <m:sSubPr>
                                    <m:ctrlPr>
                                      <a:rPr lang="en-US" sz="1600" i="1">
                                        <a:effectLst/>
                                        <a:latin typeface="Cambria Math"/>
                                      </a:rPr>
                                    </m:ctrlPr>
                                  </m:sSubPr>
                                  <m:e>
                                    <m:r>
                                      <m:rPr>
                                        <m:sty m:val="p"/>
                                      </m:rPr>
                                      <a:rPr lang="en-US" sz="1600" i="0">
                                        <a:effectLst/>
                                        <a:latin typeface="Cambria Math"/>
                                      </a:rPr>
                                      <m:t>V</m:t>
                                    </m:r>
                                  </m:e>
                                  <m:sub>
                                    <m:r>
                                      <m:rPr>
                                        <m:sty m:val="p"/>
                                      </m:rPr>
                                      <a:rPr lang="en-US" sz="1600" i="0">
                                        <a:effectLst/>
                                        <a:latin typeface="Cambria Math"/>
                                      </a:rPr>
                                      <m:t>IN</m:t>
                                    </m:r>
                                  </m:sub>
                                </m:sSub>
                                <m:r>
                                  <a:rPr lang="en-US" sz="1600" i="0">
                                    <a:effectLst/>
                                    <a:latin typeface="Cambria Math"/>
                                  </a:rPr>
                                  <m:t>+</m:t>
                                </m:r>
                                <m:sSub>
                                  <m:sSubPr>
                                    <m:ctrlPr>
                                      <a:rPr lang="en-US" sz="1600" i="1">
                                        <a:effectLst/>
                                        <a:latin typeface="Cambria Math"/>
                                      </a:rPr>
                                    </m:ctrlPr>
                                  </m:sSubPr>
                                  <m:e>
                                    <m:r>
                                      <m:rPr>
                                        <m:sty m:val="p"/>
                                      </m:rPr>
                                      <a:rPr lang="en-US" sz="1600" i="0">
                                        <a:effectLst/>
                                        <a:latin typeface="Cambria Math"/>
                                      </a:rPr>
                                      <m:t>V</m:t>
                                    </m:r>
                                  </m:e>
                                  <m:sub>
                                    <m:r>
                                      <m:rPr>
                                        <m:sty m:val="p"/>
                                      </m:rPr>
                                      <a:rPr lang="en-US" sz="1600" i="0">
                                        <a:effectLst/>
                                        <a:latin typeface="Cambria Math"/>
                                      </a:rPr>
                                      <m:t>REF</m:t>
                                    </m:r>
                                  </m:sub>
                                </m:sSub>
                              </m:oMath>
                            </m:oMathPara>
                          </a14:m>
                          <a:endParaRPr lang="en-US" sz="1600" i="0" dirty="0">
                            <a:effectLst/>
                            <a:latin typeface="Calibri"/>
                            <a:ea typeface="Calibri"/>
                            <a:cs typeface="Times New Roman"/>
                          </a:endParaRPr>
                        </a:p>
                      </a:txBody>
                      <a:tcPr marL="68580" marR="68580" marT="0" marB="0"/>
                    </a:tc>
                  </a:tr>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smtClean="0">
                                        <a:effectLst/>
                                        <a:latin typeface="Cambria Math"/>
                                      </a:rPr>
                                    </m:ctrlPr>
                                  </m:sSubPr>
                                  <m:e>
                                    <m:r>
                                      <m:rPr>
                                        <m:sty m:val="p"/>
                                      </m:rPr>
                                      <a:rPr lang="en-US" sz="1600" i="0">
                                        <a:effectLst/>
                                        <a:latin typeface="Cambria Math"/>
                                      </a:rPr>
                                      <m:t>V</m:t>
                                    </m:r>
                                  </m:e>
                                  <m:sub>
                                    <m:r>
                                      <m:rPr>
                                        <m:sty m:val="p"/>
                                      </m:rPr>
                                      <a:rPr lang="en-US" sz="1600" b="0" i="0" smtClean="0">
                                        <a:effectLst/>
                                        <a:latin typeface="Cambria Math"/>
                                      </a:rPr>
                                      <m:t>REF</m:t>
                                    </m:r>
                                  </m:sub>
                                </m:sSub>
                                <m:r>
                                  <a:rPr lang="en-US" sz="1600" i="0">
                                    <a:effectLst/>
                                    <a:latin typeface="Cambria Math"/>
                                  </a:rPr>
                                  <m:t>=</m:t>
                                </m:r>
                                <m:sSub>
                                  <m:sSubPr>
                                    <m:ctrlPr>
                                      <a:rPr lang="en-US" sz="1600" i="1" smtClean="0">
                                        <a:effectLst/>
                                        <a:latin typeface="Cambria Math"/>
                                      </a:rPr>
                                    </m:ctrlPr>
                                  </m:sSubPr>
                                  <m:e>
                                    <m:r>
                                      <m:rPr>
                                        <m:sty m:val="p"/>
                                      </m:rPr>
                                      <a:rPr lang="en-US" sz="1600" b="0" i="0" smtClean="0">
                                        <a:effectLst/>
                                        <a:latin typeface="Cambria Math"/>
                                      </a:rPr>
                                      <m:t>V</m:t>
                                    </m:r>
                                  </m:e>
                                  <m:sub>
                                    <m:r>
                                      <m:rPr>
                                        <m:sty m:val="p"/>
                                      </m:rPr>
                                      <a:rPr lang="en-US" sz="1600" b="0" i="0" smtClean="0">
                                        <a:effectLst/>
                                        <a:latin typeface="Cambria Math"/>
                                      </a:rPr>
                                      <m:t>OUT</m:t>
                                    </m:r>
                                    <m:r>
                                      <a:rPr lang="en-US" sz="1600" b="0" i="0" smtClean="0">
                                        <a:effectLst/>
                                        <a:latin typeface="Cambria Math"/>
                                      </a:rPr>
                                      <m:t>_</m:t>
                                    </m:r>
                                    <m:r>
                                      <m:rPr>
                                        <m:sty m:val="p"/>
                                      </m:rPr>
                                      <a:rPr lang="en-US" sz="1600" b="0" i="0" smtClean="0">
                                        <a:effectLst/>
                                        <a:latin typeface="Cambria Math"/>
                                      </a:rPr>
                                      <m:t>Min</m:t>
                                    </m:r>
                                  </m:sub>
                                </m:sSub>
                                <m:r>
                                  <a:rPr lang="en-US" sz="1600" b="0" i="0" smtClean="0">
                                    <a:effectLst/>
                                    <a:latin typeface="Cambria Math"/>
                                  </a:rPr>
                                  <m:t>−</m:t>
                                </m:r>
                                <m:sSub>
                                  <m:sSubPr>
                                    <m:ctrlPr>
                                      <a:rPr lang="en-US" sz="1600" i="1" smtClean="0">
                                        <a:effectLst/>
                                        <a:latin typeface="Cambria Math"/>
                                      </a:rPr>
                                    </m:ctrlPr>
                                  </m:sSubPr>
                                  <m:e>
                                    <m:r>
                                      <m:rPr>
                                        <m:sty m:val="p"/>
                                      </m:rPr>
                                      <a:rPr lang="en-US" sz="1600" i="0">
                                        <a:effectLst/>
                                        <a:latin typeface="Cambria Math"/>
                                      </a:rPr>
                                      <m:t>G</m:t>
                                    </m:r>
                                  </m:e>
                                  <m:sub>
                                    <m:r>
                                      <a:rPr lang="en-US" sz="1600" i="0">
                                        <a:effectLst/>
                                        <a:latin typeface="Cambria Math"/>
                                      </a:rPr>
                                      <m:t>826</m:t>
                                    </m:r>
                                  </m:sub>
                                </m:sSub>
                                <m:r>
                                  <a:rPr lang="en-US" sz="1600" i="0">
                                    <a:effectLst/>
                                    <a:latin typeface="Cambria Math"/>
                                  </a:rPr>
                                  <m:t>∙</m:t>
                                </m:r>
                                <m:sSub>
                                  <m:sSubPr>
                                    <m:ctrlPr>
                                      <a:rPr lang="en-US" sz="1600" b="0" i="1" smtClean="0">
                                        <a:effectLst/>
                                        <a:latin typeface="Cambria Math"/>
                                      </a:rPr>
                                    </m:ctrlPr>
                                  </m:sSubPr>
                                  <m:e>
                                    <m:r>
                                      <m:rPr>
                                        <m:sty m:val="p"/>
                                      </m:rPr>
                                      <a:rPr lang="en-US" sz="1600" b="0" i="0" smtClean="0">
                                        <a:effectLst/>
                                        <a:latin typeface="Cambria Math"/>
                                      </a:rPr>
                                      <m:t>V</m:t>
                                    </m:r>
                                  </m:e>
                                  <m:sub>
                                    <m:r>
                                      <m:rPr>
                                        <m:sty m:val="p"/>
                                      </m:rPr>
                                      <a:rPr lang="en-US" sz="1600" b="0" i="0" smtClean="0">
                                        <a:effectLst/>
                                        <a:latin typeface="Cambria Math"/>
                                      </a:rPr>
                                      <m:t>IN</m:t>
                                    </m:r>
                                    <m:r>
                                      <a:rPr lang="en-US" sz="1600" b="0" i="0" smtClean="0">
                                        <a:effectLst/>
                                        <a:latin typeface="Cambria Math"/>
                                      </a:rPr>
                                      <m:t>_</m:t>
                                    </m:r>
                                    <m:r>
                                      <m:rPr>
                                        <m:sty m:val="p"/>
                                      </m:rPr>
                                      <a:rPr lang="en-US" sz="1600" b="0" i="0" smtClean="0">
                                        <a:effectLst/>
                                        <a:latin typeface="Cambria Math"/>
                                      </a:rPr>
                                      <m:t>Min</m:t>
                                    </m:r>
                                  </m:sub>
                                </m:sSub>
                              </m:oMath>
                            </m:oMathPara>
                          </a14:m>
                          <a:endParaRPr lang="en-US" sz="1600" i="0" dirty="0">
                            <a:effectLst/>
                            <a:latin typeface="Calibri"/>
                            <a:ea typeface="Calibri"/>
                            <a:cs typeface="Times New Roman"/>
                          </a:endParaRPr>
                        </a:p>
                      </a:txBody>
                      <a:tcPr marL="68580" marR="68580" marT="0" marB="0"/>
                    </a:tc>
                  </a:tr>
                  <a:tr h="0">
                    <a:tc>
                      <a:txBody>
                        <a:bodyPr/>
                        <a:lstStyle/>
                        <a:p>
                          <a:pPr marL="0" marR="0" algn="l">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600" i="1" smtClean="0">
                                        <a:effectLst/>
                                        <a:latin typeface="Cambria Math"/>
                                      </a:rPr>
                                    </m:ctrlPr>
                                  </m:sSubPr>
                                  <m:e>
                                    <m:r>
                                      <m:rPr>
                                        <m:sty m:val="p"/>
                                      </m:rPr>
                                      <a:rPr lang="en-US" sz="1600" i="0">
                                        <a:effectLst/>
                                        <a:latin typeface="Cambria Math"/>
                                      </a:rPr>
                                      <m:t>V</m:t>
                                    </m:r>
                                  </m:e>
                                  <m:sub>
                                    <m:r>
                                      <m:rPr>
                                        <m:sty m:val="p"/>
                                      </m:rPr>
                                      <a:rPr lang="en-US" sz="1600" b="0" i="0" smtClean="0">
                                        <a:effectLst/>
                                        <a:latin typeface="Cambria Math"/>
                                      </a:rPr>
                                      <m:t>REF</m:t>
                                    </m:r>
                                  </m:sub>
                                </m:sSub>
                                <m:r>
                                  <a:rPr lang="en-US" sz="1600" i="0">
                                    <a:effectLst/>
                                    <a:latin typeface="Cambria Math"/>
                                  </a:rPr>
                                  <m:t>=</m:t>
                                </m:r>
                                <m:r>
                                  <a:rPr lang="en-US" sz="1600" b="0" i="0" smtClean="0">
                                    <a:effectLst/>
                                    <a:latin typeface="Cambria Math"/>
                                  </a:rPr>
                                  <m:t>−10</m:t>
                                </m:r>
                                <m:r>
                                  <m:rPr>
                                    <m:sty m:val="p"/>
                                  </m:rPr>
                                  <a:rPr lang="en-US" sz="1600" b="0" i="0" smtClean="0">
                                    <a:effectLst/>
                                    <a:latin typeface="Cambria Math"/>
                                  </a:rPr>
                                  <m:t>V</m:t>
                                </m:r>
                                <m:r>
                                  <a:rPr lang="en-US" sz="1600" b="0" i="0" smtClean="0">
                                    <a:effectLst/>
                                    <a:latin typeface="Cambria Math"/>
                                  </a:rPr>
                                  <m:t>−</m:t>
                                </m:r>
                                <m:d>
                                  <m:dPr>
                                    <m:ctrlPr>
                                      <a:rPr lang="en-US" sz="1600" b="0" i="1" smtClean="0">
                                        <a:effectLst/>
                                        <a:latin typeface="Cambria Math"/>
                                      </a:rPr>
                                    </m:ctrlPr>
                                  </m:dPr>
                                  <m:e>
                                    <m:r>
                                      <a:rPr lang="en-US" sz="1600" b="0" i="0" smtClean="0">
                                        <a:effectLst/>
                                        <a:latin typeface="Cambria Math"/>
                                      </a:rPr>
                                      <m:t>1000</m:t>
                                    </m:r>
                                  </m:e>
                                </m:d>
                                <m:d>
                                  <m:dPr>
                                    <m:ctrlPr>
                                      <a:rPr lang="en-US" sz="1600" b="0" i="1" smtClean="0">
                                        <a:effectLst/>
                                        <a:latin typeface="Cambria Math"/>
                                      </a:rPr>
                                    </m:ctrlPr>
                                  </m:dPr>
                                  <m:e>
                                    <m:r>
                                      <a:rPr lang="en-US" sz="1600" b="0" i="0" smtClean="0">
                                        <a:effectLst/>
                                        <a:latin typeface="Cambria Math"/>
                                      </a:rPr>
                                      <m:t>1</m:t>
                                    </m:r>
                                    <m:r>
                                      <m:rPr>
                                        <m:sty m:val="p"/>
                                      </m:rPr>
                                      <a:rPr lang="en-US" sz="1600" b="0" i="0" smtClean="0">
                                        <a:effectLst/>
                                        <a:latin typeface="Cambria Math"/>
                                      </a:rPr>
                                      <m:t>mV</m:t>
                                    </m:r>
                                  </m:e>
                                </m:d>
                                <m:r>
                                  <a:rPr lang="en-US" sz="1600" i="0">
                                    <a:effectLst/>
                                    <a:latin typeface="Cambria Math"/>
                                  </a:rPr>
                                  <m:t>=</m:t>
                                </m:r>
                                <m:r>
                                  <a:rPr lang="en-US" sz="1600" b="0" i="0" smtClean="0">
                                    <a:effectLst/>
                                    <a:latin typeface="Cambria Math"/>
                                  </a:rPr>
                                  <m:t>−11</m:t>
                                </m:r>
                                <m:r>
                                  <m:rPr>
                                    <m:sty m:val="p"/>
                                  </m:rPr>
                                  <a:rPr lang="en-US" sz="1600" i="0">
                                    <a:effectLst/>
                                    <a:latin typeface="Cambria Math"/>
                                  </a:rPr>
                                  <m:t>V</m:t>
                                </m:r>
                              </m:oMath>
                            </m:oMathPara>
                          </a14:m>
                          <a:endParaRPr lang="en-US" sz="1600" i="0" dirty="0">
                            <a:effectLst/>
                            <a:latin typeface="Calibri"/>
                            <a:ea typeface="Calibri"/>
                            <a:cs typeface="Times New Roman"/>
                          </a:endParaRPr>
                        </a:p>
                      </a:txBody>
                      <a:tcPr marL="68580" marR="68580" marT="0" marB="0"/>
                    </a:tc>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3392478584"/>
                  </p:ext>
                </p:extLst>
              </p:nvPr>
            </p:nvGraphicFramePr>
            <p:xfrm>
              <a:off x="457200" y="4572000"/>
              <a:ext cx="4724400" cy="2691067"/>
            </p:xfrm>
            <a:graphic>
              <a:graphicData uri="http://schemas.openxmlformats.org/drawingml/2006/table">
                <a:tbl>
                  <a:tblPr firstRow="1" firstCol="1" bandRow="1">
                    <a:tableStyleId>{2D5ABB26-0587-4C30-8999-92F81FD0307C}</a:tableStyleId>
                  </a:tblPr>
                  <a:tblGrid>
                    <a:gridCol w="4724400"/>
                  </a:tblGrid>
                  <a:tr h="630047">
                    <a:tc>
                      <a:txBody>
                        <a:bodyPr/>
                        <a:lstStyle/>
                        <a:p>
                          <a:endParaRPr lang="en-US"/>
                        </a:p>
                      </a:txBody>
                      <a:tcPr marL="68580" marR="68580" marT="0" marB="0">
                        <a:blipFill rotWithShape="1">
                          <a:blip r:embed="rId4"/>
                          <a:stretch>
                            <a:fillRect b="-333010"/>
                          </a:stretch>
                        </a:blipFill>
                      </a:tcPr>
                    </a:tc>
                  </a:tr>
                  <a:tr h="630047">
                    <a:tc>
                      <a:txBody>
                        <a:bodyPr/>
                        <a:lstStyle/>
                        <a:p>
                          <a:endParaRPr lang="en-US"/>
                        </a:p>
                      </a:txBody>
                      <a:tcPr marL="68580" marR="68580" marT="0" marB="0">
                        <a:blipFill rotWithShape="1">
                          <a:blip r:embed="rId4"/>
                          <a:stretch>
                            <a:fillRect t="-100000" b="-233010"/>
                          </a:stretch>
                        </a:blipFill>
                      </a:tcPr>
                    </a:tc>
                  </a:tr>
                  <a:tr h="580327">
                    <a:tc>
                      <a:txBody>
                        <a:bodyPr/>
                        <a:lstStyle/>
                        <a:p>
                          <a:endParaRPr lang="en-US"/>
                        </a:p>
                      </a:txBody>
                      <a:tcPr marL="68580" marR="68580" marT="0" marB="0">
                        <a:blipFill rotWithShape="1">
                          <a:blip r:embed="rId4"/>
                          <a:stretch>
                            <a:fillRect t="-214583" b="-150000"/>
                          </a:stretch>
                        </a:blipFill>
                      </a:tcPr>
                    </a:tc>
                  </a:tr>
                  <a:tr h="280416">
                    <a:tc>
                      <a:txBody>
                        <a:bodyPr/>
                        <a:lstStyle/>
                        <a:p>
                          <a:endParaRPr lang="en-US"/>
                        </a:p>
                      </a:txBody>
                      <a:tcPr marL="68580" marR="68580" marT="0" marB="0">
                        <a:blipFill rotWithShape="1">
                          <a:blip r:embed="rId4"/>
                          <a:stretch>
                            <a:fillRect t="-656522" b="-213043"/>
                          </a:stretch>
                        </a:blipFill>
                      </a:tcPr>
                    </a:tc>
                  </a:tr>
                  <a:tr h="289814">
                    <a:tc>
                      <a:txBody>
                        <a:bodyPr/>
                        <a:lstStyle/>
                        <a:p>
                          <a:endParaRPr lang="en-US"/>
                        </a:p>
                      </a:txBody>
                      <a:tcPr marL="68580" marR="68580" marT="0" marB="0">
                        <a:blipFill rotWithShape="1">
                          <a:blip r:embed="rId4"/>
                          <a:stretch>
                            <a:fillRect t="-740426" b="-108511"/>
                          </a:stretch>
                        </a:blipFill>
                      </a:tcPr>
                    </a:tc>
                  </a:tr>
                  <a:tr h="280416">
                    <a:tc>
                      <a:txBody>
                        <a:bodyPr/>
                        <a:lstStyle/>
                        <a:p>
                          <a:endParaRPr lang="en-US"/>
                        </a:p>
                      </a:txBody>
                      <a:tcPr marL="68580" marR="68580" marT="0" marB="0">
                        <a:blipFill rotWithShape="1">
                          <a:blip r:embed="rId4"/>
                          <a:stretch>
                            <a:fillRect t="-858696" b="-10870"/>
                          </a:stretch>
                        </a:blipFill>
                      </a:tcPr>
                    </a:tc>
                  </a:tr>
                </a:tbl>
              </a:graphicData>
            </a:graphic>
          </p:graphicFrame>
        </mc:Fallback>
      </mc:AlternateContent>
      <p:sp>
        <p:nvSpPr>
          <p:cNvPr id="8" name="Rounded Rectangle 7"/>
          <p:cNvSpPr/>
          <p:nvPr/>
        </p:nvSpPr>
        <p:spPr>
          <a:xfrm>
            <a:off x="152400" y="4495800"/>
            <a:ext cx="5638800" cy="29718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153400" y="5381535"/>
            <a:ext cx="5715000" cy="1569660"/>
          </a:xfrm>
          <a:prstGeom prst="rect">
            <a:avLst/>
          </a:prstGeom>
          <a:noFill/>
        </p:spPr>
        <p:txBody>
          <a:bodyPr wrap="square" rtlCol="0">
            <a:spAutoFit/>
          </a:bodyPr>
          <a:lstStyle/>
          <a:p>
            <a:pPr marL="457200" indent="-457200">
              <a:buFont typeface="Arial" panose="020B0604020202020204" pitchFamily="34" charset="0"/>
              <a:buChar char="•"/>
            </a:pPr>
            <a:r>
              <a:rPr lang="en-US" sz="2400" dirty="0" smtClean="0"/>
              <a:t>Gain is calculated same as before</a:t>
            </a:r>
          </a:p>
          <a:p>
            <a:pPr marL="457200" indent="-457200">
              <a:buFont typeface="Arial" panose="020B0604020202020204" pitchFamily="34" charset="0"/>
              <a:buChar char="•"/>
            </a:pPr>
            <a:r>
              <a:rPr lang="en-US" sz="2400" dirty="0" smtClean="0"/>
              <a:t>Negative </a:t>
            </a:r>
            <a:r>
              <a:rPr lang="en-US" sz="2400" dirty="0" err="1" smtClean="0"/>
              <a:t>Vref</a:t>
            </a:r>
            <a:r>
              <a:rPr lang="en-US" sz="2400" dirty="0" smtClean="0"/>
              <a:t> input to shift the signal</a:t>
            </a:r>
          </a:p>
          <a:p>
            <a:pPr marL="457200" indent="-457200">
              <a:buFont typeface="Arial" panose="020B0604020202020204" pitchFamily="34" charset="0"/>
              <a:buChar char="•"/>
            </a:pPr>
            <a:r>
              <a:rPr lang="en-US" sz="2400" dirty="0" smtClean="0"/>
              <a:t>Reference input must be driven </a:t>
            </a:r>
          </a:p>
          <a:p>
            <a:pPr marL="457200" indent="-457200">
              <a:buFont typeface="Arial" panose="020B0604020202020204" pitchFamily="34" charset="0"/>
              <a:buChar char="•"/>
            </a:pPr>
            <a:endParaRPr lang="en-US" sz="2400" dirty="0"/>
          </a:p>
        </p:txBody>
      </p:sp>
      <p:pic>
        <p:nvPicPr>
          <p:cNvPr id="10308" name="Picture 6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41" t="11016" r="48680" b="26867"/>
          <a:stretch/>
        </p:blipFill>
        <p:spPr bwMode="auto">
          <a:xfrm>
            <a:off x="215030" y="914400"/>
            <a:ext cx="420457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Object 6"/>
          <p:cNvGraphicFramePr>
            <a:graphicFrameLocks noChangeAspect="1"/>
          </p:cNvGraphicFramePr>
          <p:nvPr>
            <p:extLst>
              <p:ext uri="{D42A27DB-BD31-4B8C-83A1-F6EECF244321}">
                <p14:modId xmlns:p14="http://schemas.microsoft.com/office/powerpoint/2010/main" val="3496140857"/>
              </p:ext>
            </p:extLst>
          </p:nvPr>
        </p:nvGraphicFramePr>
        <p:xfrm>
          <a:off x="5769429" y="762000"/>
          <a:ext cx="8491537" cy="4105275"/>
        </p:xfrm>
        <a:graphic>
          <a:graphicData uri="http://schemas.openxmlformats.org/presentationml/2006/ole">
            <mc:AlternateContent xmlns:mc="http://schemas.openxmlformats.org/markup-compatibility/2006">
              <mc:Choice xmlns:v="urn:schemas-microsoft-com:vml" Requires="v">
                <p:oleObj spid="_x0000_s110672" name="Visio" r:id="rId6" imgW="8491467" imgH="4105296" progId="">
                  <p:embed/>
                </p:oleObj>
              </mc:Choice>
              <mc:Fallback>
                <p:oleObj name="Visio" r:id="rId6" imgW="8491467" imgH="410529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9429" y="762000"/>
                        <a:ext cx="8491537" cy="410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501602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5800" y="171461"/>
            <a:ext cx="5638800" cy="977266"/>
          </a:xfrm>
        </p:spPr>
        <p:txBody>
          <a:bodyPr/>
          <a:lstStyle/>
          <a:p>
            <a:r>
              <a:rPr lang="en-US" dirty="0" smtClean="0"/>
              <a:t>Pseudo-differential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a:t>
            </a:fld>
            <a:endParaRPr lang="en-US"/>
          </a:p>
        </p:txBody>
      </p:sp>
      <p:sp>
        <p:nvSpPr>
          <p:cNvPr id="7" name="Title 1"/>
          <p:cNvSpPr txBox="1">
            <a:spLocks/>
          </p:cNvSpPr>
          <p:nvPr/>
        </p:nvSpPr>
        <p:spPr bwMode="auto">
          <a:xfrm>
            <a:off x="2057400" y="171461"/>
            <a:ext cx="396240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defTabSz="914400"/>
            <a:r>
              <a:rPr lang="en-US" kern="0" dirty="0" smtClean="0"/>
              <a:t>Single Ended</a:t>
            </a:r>
            <a:endParaRPr lang="en-US" kern="0" dirty="0"/>
          </a:p>
        </p:txBody>
      </p:sp>
      <p:graphicFrame>
        <p:nvGraphicFramePr>
          <p:cNvPr id="10" name="Object 9"/>
          <p:cNvGraphicFramePr>
            <a:graphicFrameLocks noChangeAspect="1"/>
          </p:cNvGraphicFramePr>
          <p:nvPr>
            <p:extLst>
              <p:ext uri="{D42A27DB-BD31-4B8C-83A1-F6EECF244321}">
                <p14:modId xmlns:p14="http://schemas.microsoft.com/office/powerpoint/2010/main" val="450144696"/>
              </p:ext>
            </p:extLst>
          </p:nvPr>
        </p:nvGraphicFramePr>
        <p:xfrm>
          <a:off x="8193087" y="914400"/>
          <a:ext cx="5446713" cy="3546475"/>
        </p:xfrm>
        <a:graphic>
          <a:graphicData uri="http://schemas.openxmlformats.org/presentationml/2006/ole">
            <mc:AlternateContent xmlns:mc="http://schemas.openxmlformats.org/markup-compatibility/2006">
              <mc:Choice xmlns:v="urn:schemas-microsoft-com:vml" Requires="v">
                <p:oleObj spid="_x0000_s88458" name="Visio" r:id="rId4" imgW="5413464" imgH="3504600" progId="">
                  <p:embed/>
                </p:oleObj>
              </mc:Choice>
              <mc:Fallback>
                <p:oleObj name="Visio" r:id="rId4" imgW="5413464" imgH="35046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3087" y="914400"/>
                        <a:ext cx="5446713" cy="354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458262853"/>
              </p:ext>
            </p:extLst>
          </p:nvPr>
        </p:nvGraphicFramePr>
        <p:xfrm>
          <a:off x="7702550" y="4738687"/>
          <a:ext cx="6623050" cy="2728913"/>
        </p:xfrm>
        <a:graphic>
          <a:graphicData uri="http://schemas.openxmlformats.org/presentationml/2006/ole">
            <mc:AlternateContent xmlns:mc="http://schemas.openxmlformats.org/markup-compatibility/2006">
              <mc:Choice xmlns:v="urn:schemas-microsoft-com:vml" Requires="v">
                <p:oleObj spid="_x0000_s88459" name="Visio" r:id="rId6" imgW="6857919" imgH="2720304" progId="Visio.Drawing.15">
                  <p:embed/>
                </p:oleObj>
              </mc:Choice>
              <mc:Fallback>
                <p:oleObj name="Visio" r:id="rId6" imgW="6857919" imgH="2720304" progId="Visio.Drawing.15">
                  <p:embed/>
                  <p:pic>
                    <p:nvPicPr>
                      <p:cNvPr id="0" name=""/>
                      <p:cNvPicPr>
                        <a:picLocks noChangeAspect="1" noChangeArrowheads="1"/>
                      </p:cNvPicPr>
                      <p:nvPr/>
                    </p:nvPicPr>
                    <p:blipFill>
                      <a:blip r:embed="rId7"/>
                      <a:srcRect/>
                      <a:stretch>
                        <a:fillRect/>
                      </a:stretch>
                    </p:blipFill>
                    <p:spPr bwMode="auto">
                      <a:xfrm>
                        <a:off x="7702550" y="4738687"/>
                        <a:ext cx="6623050" cy="2728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01128298"/>
              </p:ext>
            </p:extLst>
          </p:nvPr>
        </p:nvGraphicFramePr>
        <p:xfrm>
          <a:off x="730250" y="990600"/>
          <a:ext cx="5518150" cy="3408363"/>
        </p:xfrm>
        <a:graphic>
          <a:graphicData uri="http://schemas.openxmlformats.org/presentationml/2006/ole">
            <mc:AlternateContent xmlns:mc="http://schemas.openxmlformats.org/markup-compatibility/2006">
              <mc:Choice xmlns:v="urn:schemas-microsoft-com:vml" Requires="v">
                <p:oleObj spid="_x0000_s88460" name="Visio" r:id="rId8" imgW="5484131" imgH="3365496" progId="">
                  <p:embed/>
                </p:oleObj>
              </mc:Choice>
              <mc:Fallback>
                <p:oleObj name="Visio" r:id="rId8" imgW="5484131" imgH="3365496"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250" y="990600"/>
                        <a:ext cx="5518150" cy="3408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098103672"/>
              </p:ext>
            </p:extLst>
          </p:nvPr>
        </p:nvGraphicFramePr>
        <p:xfrm>
          <a:off x="188913" y="4953000"/>
          <a:ext cx="7126287" cy="2519363"/>
        </p:xfrm>
        <a:graphic>
          <a:graphicData uri="http://schemas.openxmlformats.org/presentationml/2006/ole">
            <mc:AlternateContent xmlns:mc="http://schemas.openxmlformats.org/markup-compatibility/2006">
              <mc:Choice xmlns:v="urn:schemas-microsoft-com:vml" Requires="v">
                <p:oleObj spid="_x0000_s88461" name="Visio" r:id="rId10" imgW="7261822" imgH="2476440" progId="Visio.Drawing.15">
                  <p:embed/>
                </p:oleObj>
              </mc:Choice>
              <mc:Fallback>
                <p:oleObj name="Visio" r:id="rId10" imgW="7261822" imgH="2476440" progId="Visio.Drawing.15">
                  <p:embed/>
                  <p:pic>
                    <p:nvPicPr>
                      <p:cNvPr id="0" name=""/>
                      <p:cNvPicPr>
                        <a:picLocks noChangeAspect="1" noChangeArrowheads="1"/>
                      </p:cNvPicPr>
                      <p:nvPr/>
                    </p:nvPicPr>
                    <p:blipFill>
                      <a:blip r:embed="rId11"/>
                      <a:srcRect/>
                      <a:stretch>
                        <a:fillRect/>
                      </a:stretch>
                    </p:blipFill>
                    <p:spPr bwMode="auto">
                      <a:xfrm>
                        <a:off x="188913" y="4953000"/>
                        <a:ext cx="7126287" cy="2519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046045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 range limited by input common mode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40</a:t>
            </a:fld>
            <a:endParaRPr lang="en-US"/>
          </a:p>
        </p:txBody>
      </p:sp>
      <p:pic>
        <p:nvPicPr>
          <p:cNvPr id="923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447799"/>
            <a:ext cx="7858125" cy="5022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8610600" y="5105400"/>
            <a:ext cx="5715000" cy="1200329"/>
          </a:xfrm>
          <a:prstGeom prst="rect">
            <a:avLst/>
          </a:prstGeom>
          <a:noFill/>
        </p:spPr>
        <p:txBody>
          <a:bodyPr wrap="square" rtlCol="0">
            <a:spAutoFit/>
          </a:bodyPr>
          <a:lstStyle/>
          <a:p>
            <a:pPr marL="457200" indent="-457200">
              <a:buFont typeface="Arial" panose="020B0604020202020204" pitchFamily="34" charset="0"/>
              <a:buChar char="•"/>
            </a:pPr>
            <a:r>
              <a:rPr lang="en-US" sz="2400" dirty="0" err="1" smtClean="0"/>
              <a:t>Vout</a:t>
            </a:r>
            <a:r>
              <a:rPr lang="en-US" sz="2400" dirty="0" smtClean="0"/>
              <a:t> range limited to ±6.4V</a:t>
            </a:r>
          </a:p>
          <a:p>
            <a:pPr marL="457200" indent="-457200">
              <a:buFont typeface="Arial" panose="020B0604020202020204" pitchFamily="34" charset="0"/>
              <a:buChar char="•"/>
            </a:pPr>
            <a:r>
              <a:rPr lang="en-US" sz="2400" dirty="0" smtClean="0"/>
              <a:t>Cannot achieve 0 to 10V output</a:t>
            </a:r>
          </a:p>
          <a:p>
            <a:pPr marL="457200" indent="-457200">
              <a:buFont typeface="Arial" panose="020B0604020202020204" pitchFamily="34" charset="0"/>
              <a:buChar char="•"/>
            </a:pPr>
            <a:endParaRPr lang="en-US" sz="2400" dirty="0"/>
          </a:p>
        </p:txBody>
      </p:sp>
      <p:graphicFrame>
        <p:nvGraphicFramePr>
          <p:cNvPr id="5" name="Object 4"/>
          <p:cNvGraphicFramePr>
            <a:graphicFrameLocks noChangeAspect="1"/>
          </p:cNvGraphicFramePr>
          <p:nvPr>
            <p:extLst>
              <p:ext uri="{D42A27DB-BD31-4B8C-83A1-F6EECF244321}">
                <p14:modId xmlns:p14="http://schemas.microsoft.com/office/powerpoint/2010/main" val="2404454346"/>
              </p:ext>
            </p:extLst>
          </p:nvPr>
        </p:nvGraphicFramePr>
        <p:xfrm>
          <a:off x="8153400" y="1143000"/>
          <a:ext cx="6264275" cy="3422650"/>
        </p:xfrm>
        <a:graphic>
          <a:graphicData uri="http://schemas.openxmlformats.org/presentationml/2006/ole">
            <mc:AlternateContent xmlns:mc="http://schemas.openxmlformats.org/markup-compatibility/2006">
              <mc:Choice xmlns:v="urn:schemas-microsoft-com:vml" Requires="v">
                <p:oleObj spid="_x0000_s111696" name="Visio" r:id="rId5" imgW="6260817" imgH="3422088" progId="">
                  <p:embed/>
                </p:oleObj>
              </mc:Choice>
              <mc:Fallback>
                <p:oleObj name="Visio" r:id="rId5" imgW="6260817" imgH="342208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3400" y="1143000"/>
                        <a:ext cx="6264275" cy="342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784890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Stage Approach</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41</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982999120"/>
              </p:ext>
            </p:extLst>
          </p:nvPr>
        </p:nvGraphicFramePr>
        <p:xfrm>
          <a:off x="381000" y="838200"/>
          <a:ext cx="13845413" cy="6248400"/>
        </p:xfrm>
        <a:graphic>
          <a:graphicData uri="http://schemas.openxmlformats.org/presentationml/2006/ole">
            <mc:AlternateContent xmlns:mc="http://schemas.openxmlformats.org/markup-compatibility/2006">
              <mc:Choice xmlns:v="urn:schemas-microsoft-com:vml" Requires="v">
                <p:oleObj spid="_x0000_s112720" name="Visio" r:id="rId4" imgW="8442195" imgH="3810240" progId="Visio.Drawing.11">
                  <p:embed/>
                </p:oleObj>
              </mc:Choice>
              <mc:Fallback>
                <p:oleObj name="Visio" r:id="rId4" imgW="8442195" imgH="3810240" progId="Visio.Drawing.11">
                  <p:embed/>
                  <p:pic>
                    <p:nvPicPr>
                      <p:cNvPr id="0" name=""/>
                      <p:cNvPicPr/>
                      <p:nvPr/>
                    </p:nvPicPr>
                    <p:blipFill>
                      <a:blip r:embed="rId5"/>
                      <a:stretch>
                        <a:fillRect/>
                      </a:stretch>
                    </p:blipFill>
                    <p:spPr>
                      <a:xfrm>
                        <a:off x="381000" y="838200"/>
                        <a:ext cx="13845413" cy="6248400"/>
                      </a:xfrm>
                      <a:prstGeom prst="rect">
                        <a:avLst/>
                      </a:prstGeom>
                    </p:spPr>
                  </p:pic>
                </p:oleObj>
              </mc:Fallback>
            </mc:AlternateContent>
          </a:graphicData>
        </a:graphic>
      </p:graphicFrame>
      <p:sp>
        <p:nvSpPr>
          <p:cNvPr id="8" name="TextBox 7"/>
          <p:cNvSpPr txBox="1"/>
          <p:nvPr/>
        </p:nvSpPr>
        <p:spPr>
          <a:xfrm>
            <a:off x="1676400" y="7543800"/>
            <a:ext cx="8839200" cy="538609"/>
          </a:xfrm>
          <a:prstGeom prst="rect">
            <a:avLst/>
          </a:prstGeom>
          <a:noFill/>
        </p:spPr>
        <p:txBody>
          <a:bodyPr wrap="square" rtlCol="0">
            <a:spAutoFit/>
          </a:bodyPr>
          <a:lstStyle/>
          <a:p>
            <a:r>
              <a:rPr lang="en-US" dirty="0">
                <a:hlinkClick r:id="rId6"/>
              </a:rPr>
              <a:t>http://</a:t>
            </a:r>
            <a:r>
              <a:rPr lang="en-US" dirty="0" smtClean="0">
                <a:hlinkClick r:id="rId6"/>
              </a:rPr>
              <a:t>www.ti.com/lit/an/sbaa245/sbaa277.pdf</a:t>
            </a:r>
            <a:endParaRPr lang="en-US" dirty="0"/>
          </a:p>
        </p:txBody>
      </p:sp>
    </p:spTree>
    <p:extLst>
      <p:ext uri="{BB962C8B-B14F-4D97-AF65-F5344CB8AC3E}">
        <p14:creationId xmlns:p14="http://schemas.microsoft.com/office/powerpoint/2010/main" val="22694361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840" y="3006833"/>
            <a:ext cx="13533120" cy="2194562"/>
          </a:xfrm>
        </p:spPr>
        <p:txBody>
          <a:bodyPr/>
          <a:lstStyle/>
          <a:p>
            <a:pPr algn="ctr"/>
            <a:r>
              <a:rPr lang="en-US" sz="8000" dirty="0">
                <a:solidFill>
                  <a:srgbClr val="DE0000"/>
                </a:solidFill>
              </a:rPr>
              <a:t>That concludes part </a:t>
            </a:r>
            <a:r>
              <a:rPr lang="en-US" sz="8000" dirty="0" smtClean="0">
                <a:solidFill>
                  <a:srgbClr val="DE0000"/>
                </a:solidFill>
              </a:rPr>
              <a:t>3.</a:t>
            </a:r>
            <a:r>
              <a:rPr lang="en-US" sz="8000" dirty="0">
                <a:solidFill>
                  <a:srgbClr val="DE0000"/>
                </a:solidFill>
              </a:rPr>
              <a:t/>
            </a:r>
            <a:br>
              <a:rPr lang="en-US" sz="8000" dirty="0">
                <a:solidFill>
                  <a:srgbClr val="DE0000"/>
                </a:solidFill>
              </a:rPr>
            </a:br>
            <a:r>
              <a:rPr lang="en-US" sz="8000" dirty="0">
                <a:solidFill>
                  <a:srgbClr val="DE0000"/>
                </a:solidFill>
              </a:rPr>
              <a:t>Q </a:t>
            </a:r>
            <a:r>
              <a:rPr lang="en-US" sz="8000" dirty="0" smtClean="0">
                <a:solidFill>
                  <a:srgbClr val="DE0000"/>
                </a:solidFill>
              </a:rPr>
              <a:t>&amp; A Time.</a:t>
            </a:r>
            <a:endParaRPr lang="en-US" sz="54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42</a:t>
            </a:fld>
            <a:endParaRPr lang="en-US"/>
          </a:p>
        </p:txBody>
      </p:sp>
    </p:spTree>
    <p:extLst>
      <p:ext uri="{BB962C8B-B14F-4D97-AF65-F5344CB8AC3E}">
        <p14:creationId xmlns:p14="http://schemas.microsoft.com/office/powerpoint/2010/main" val="27380871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r>
              <a:rPr lang="en-US" sz="4800" dirty="0">
                <a:solidFill>
                  <a:srgbClr val="DE0000"/>
                </a:solidFill>
              </a:rPr>
              <a:t>Driving a SAR </a:t>
            </a:r>
            <a:r>
              <a:rPr lang="en-US" sz="4800" dirty="0" smtClean="0">
                <a:solidFill>
                  <a:srgbClr val="DE0000"/>
                </a:solidFill>
              </a:rPr>
              <a:t>ADC</a:t>
            </a:r>
            <a:br>
              <a:rPr lang="en-US" sz="4800" dirty="0" smtClean="0">
                <a:solidFill>
                  <a:srgbClr val="DE0000"/>
                </a:solidFill>
              </a:rPr>
            </a:br>
            <a:r>
              <a:rPr lang="en-US" sz="4800" dirty="0" smtClean="0">
                <a:solidFill>
                  <a:srgbClr val="DE0000"/>
                </a:solidFill>
              </a:rPr>
              <a:t>with a </a:t>
            </a:r>
            <a:r>
              <a:rPr lang="en-US" sz="4800" dirty="0">
                <a:solidFill>
                  <a:srgbClr val="DE0000"/>
                </a:solidFill>
              </a:rPr>
              <a:t>Fully Differential </a:t>
            </a:r>
            <a:r>
              <a:rPr lang="en-US" sz="4800" dirty="0" smtClean="0">
                <a:solidFill>
                  <a:srgbClr val="DE0000"/>
                </a:solidFill>
              </a:rPr>
              <a:t>Amplifier</a:t>
            </a:r>
            <a:br>
              <a:rPr lang="en-US" sz="4800" dirty="0" smtClean="0">
                <a:solidFill>
                  <a:srgbClr val="DE0000"/>
                </a:solidFill>
              </a:rPr>
            </a:br>
            <a:r>
              <a:rPr lang="en-US" sz="4800" dirty="0" smtClean="0">
                <a:solidFill>
                  <a:srgbClr val="DE0000"/>
                </a:solidFill>
              </a:rPr>
              <a:t/>
            </a:r>
            <a:br>
              <a:rPr lang="en-US" sz="4800" dirty="0" smtClean="0">
                <a:solidFill>
                  <a:srgbClr val="DE0000"/>
                </a:solidFill>
              </a:rPr>
            </a:br>
            <a:r>
              <a:rPr lang="en-US" sz="2800" dirty="0" smtClean="0">
                <a:solidFill>
                  <a:srgbClr val="DE0000"/>
                </a:solidFill>
              </a:rPr>
              <a:t>TIPL 4103 </a:t>
            </a:r>
            <a:r>
              <a:rPr lang="en-US" sz="2800" dirty="0">
                <a:solidFill>
                  <a:srgbClr val="DE0000"/>
                </a:solidFill>
              </a:rPr>
              <a:t/>
            </a:r>
            <a:br>
              <a:rPr lang="en-US" sz="2800" dirty="0">
                <a:solidFill>
                  <a:srgbClr val="DE0000"/>
                </a:solidFill>
              </a:rPr>
            </a:br>
            <a:r>
              <a:rPr lang="en-US" sz="2800" dirty="0">
                <a:solidFill>
                  <a:srgbClr val="DE0000"/>
                </a:solidFill>
              </a:rPr>
              <a:t>TI Precision Labs – </a:t>
            </a:r>
            <a:r>
              <a:rPr lang="en-US" sz="2800" dirty="0" smtClean="0">
                <a:solidFill>
                  <a:srgbClr val="DE0000"/>
                </a:solidFill>
              </a:rPr>
              <a:t>ADCs</a:t>
            </a:r>
            <a:endParaRPr lang="en-US" sz="2200" dirty="0"/>
          </a:p>
        </p:txBody>
      </p:sp>
      <p:sp>
        <p:nvSpPr>
          <p:cNvPr id="3" name="Subtitle 2"/>
          <p:cNvSpPr>
            <a:spLocks noGrp="1"/>
          </p:cNvSpPr>
          <p:nvPr>
            <p:ph type="subTitle" idx="1"/>
          </p:nvPr>
        </p:nvSpPr>
        <p:spPr>
          <a:xfrm>
            <a:off x="548640" y="4709161"/>
            <a:ext cx="13533120" cy="1783080"/>
          </a:xfrm>
        </p:spPr>
        <p:txBody>
          <a:bodyPr/>
          <a:lstStyle/>
          <a:p>
            <a:pPr lvl="0"/>
            <a:endParaRPr lang="en-US" sz="2400" dirty="0" smtClean="0">
              <a:solidFill>
                <a:srgbClr val="000000"/>
              </a:solidFill>
            </a:endParaRPr>
          </a:p>
          <a:p>
            <a:pPr lvl="0"/>
            <a:r>
              <a:rPr lang="en-US" sz="2400" dirty="0" smtClean="0">
                <a:solidFill>
                  <a:srgbClr val="000000"/>
                </a:solidFill>
              </a:rPr>
              <a:t>by Luis Chioye</a:t>
            </a:r>
            <a:r>
              <a:rPr lang="en-US" sz="2400" dirty="0">
                <a:solidFill>
                  <a:srgbClr val="000000"/>
                </a:solidFill>
              </a:rPr>
              <a:t>, </a:t>
            </a:r>
            <a:r>
              <a:rPr lang="en-US" sz="2400" dirty="0" smtClean="0">
                <a:solidFill>
                  <a:srgbClr val="000000"/>
                </a:solidFill>
              </a:rPr>
              <a:t>Art </a:t>
            </a:r>
            <a:r>
              <a:rPr lang="en-US" sz="2400" dirty="0">
                <a:solidFill>
                  <a:srgbClr val="000000"/>
                </a:solidFill>
              </a:rPr>
              <a:t>Kay, </a:t>
            </a:r>
            <a:r>
              <a:rPr lang="en-US" sz="2400" dirty="0" smtClean="0">
                <a:solidFill>
                  <a:srgbClr val="000000"/>
                </a:solidFill>
              </a:rPr>
              <a:t>Samir Cherian</a:t>
            </a:r>
            <a:endParaRPr lang="en-US" sz="2400" dirty="0">
              <a:solidFill>
                <a:srgbClr val="000000"/>
              </a:solidFill>
            </a:endParaRPr>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43</a:t>
            </a:fld>
            <a:endParaRPr lang="en-US" dirty="0"/>
          </a:p>
        </p:txBody>
      </p:sp>
    </p:spTree>
    <p:extLst>
      <p:ext uri="{BB962C8B-B14F-4D97-AF65-F5344CB8AC3E}">
        <p14:creationId xmlns:p14="http://schemas.microsoft.com/office/powerpoint/2010/main" val="21826071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Fully Differential Amplifier or FDA</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44</a:t>
            </a:fld>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3901322201"/>
              </p:ext>
            </p:extLst>
          </p:nvPr>
        </p:nvGraphicFramePr>
        <p:xfrm>
          <a:off x="762000" y="1828800"/>
          <a:ext cx="4398845" cy="1836000"/>
        </p:xfrm>
        <a:graphic>
          <a:graphicData uri="http://schemas.openxmlformats.org/presentationml/2006/ole">
            <mc:AlternateContent xmlns:mc="http://schemas.openxmlformats.org/markup-compatibility/2006">
              <mc:Choice xmlns:v="urn:schemas-microsoft-com:vml" Requires="v">
                <p:oleObj spid="_x0000_s113822" name="Visio" r:id="rId4" imgW="1759538" imgH="734400" progId="Visio.Drawing.15">
                  <p:embed/>
                </p:oleObj>
              </mc:Choice>
              <mc:Fallback>
                <p:oleObj name="Visio" r:id="rId4" imgW="1759538" imgH="734400" progId="Visio.Drawing.15">
                  <p:embed/>
                  <p:pic>
                    <p:nvPicPr>
                      <p:cNvPr id="0" name=""/>
                      <p:cNvPicPr/>
                      <p:nvPr/>
                    </p:nvPicPr>
                    <p:blipFill>
                      <a:blip r:embed="rId5"/>
                      <a:stretch>
                        <a:fillRect/>
                      </a:stretch>
                    </p:blipFill>
                    <p:spPr>
                      <a:xfrm>
                        <a:off x="762000" y="1828800"/>
                        <a:ext cx="4398845" cy="18360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84493227"/>
              </p:ext>
            </p:extLst>
          </p:nvPr>
        </p:nvGraphicFramePr>
        <p:xfrm>
          <a:off x="7391400" y="1828800"/>
          <a:ext cx="4670598" cy="1836000"/>
        </p:xfrm>
        <a:graphic>
          <a:graphicData uri="http://schemas.openxmlformats.org/presentationml/2006/ole">
            <mc:AlternateContent xmlns:mc="http://schemas.openxmlformats.org/markup-compatibility/2006">
              <mc:Choice xmlns:v="urn:schemas-microsoft-com:vml" Requires="v">
                <p:oleObj spid="_x0000_s113823" name="Visio" r:id="rId6" imgW="1868239" imgH="734400" progId="Visio.Drawing.15">
                  <p:embed/>
                </p:oleObj>
              </mc:Choice>
              <mc:Fallback>
                <p:oleObj name="Visio" r:id="rId6" imgW="1868239" imgH="734400" progId="Visio.Drawing.15">
                  <p:embed/>
                  <p:pic>
                    <p:nvPicPr>
                      <p:cNvPr id="0" name=""/>
                      <p:cNvPicPr/>
                      <p:nvPr/>
                    </p:nvPicPr>
                    <p:blipFill>
                      <a:blip r:embed="rId7"/>
                      <a:stretch>
                        <a:fillRect/>
                      </a:stretch>
                    </p:blipFill>
                    <p:spPr>
                      <a:xfrm>
                        <a:off x="7391400" y="1828800"/>
                        <a:ext cx="4670598" cy="1836000"/>
                      </a:xfrm>
                      <a:prstGeom prst="rect">
                        <a:avLst/>
                      </a:prstGeom>
                    </p:spPr>
                  </p:pic>
                </p:oleObj>
              </mc:Fallback>
            </mc:AlternateContent>
          </a:graphicData>
        </a:graphic>
      </p:graphicFrame>
      <p:sp>
        <p:nvSpPr>
          <p:cNvPr id="6" name="TextBox 5"/>
          <p:cNvSpPr txBox="1"/>
          <p:nvPr/>
        </p:nvSpPr>
        <p:spPr>
          <a:xfrm>
            <a:off x="7086600" y="4114800"/>
            <a:ext cx="7239000" cy="3216265"/>
          </a:xfrm>
          <a:prstGeom prst="rect">
            <a:avLst/>
          </a:prstGeom>
          <a:noFill/>
        </p:spPr>
        <p:txBody>
          <a:bodyPr wrap="square" rtlCol="0">
            <a:spAutoFit/>
          </a:bodyPr>
          <a:lstStyle/>
          <a:p>
            <a:r>
              <a:rPr lang="en-US" b="1" dirty="0" smtClean="0"/>
              <a:t>Fully-Differential Amplifier</a:t>
            </a:r>
          </a:p>
          <a:p>
            <a:pPr marL="457200" indent="-457200">
              <a:buFont typeface="Arial" panose="020B0604020202020204" pitchFamily="34" charset="0"/>
              <a:buChar char="•"/>
            </a:pPr>
            <a:r>
              <a:rPr lang="en-US" dirty="0" smtClean="0"/>
              <a:t>Differential in</a:t>
            </a:r>
          </a:p>
          <a:p>
            <a:pPr marL="457200" indent="-457200">
              <a:buFont typeface="Arial" panose="020B0604020202020204" pitchFamily="34" charset="0"/>
              <a:buChar char="•"/>
            </a:pPr>
            <a:r>
              <a:rPr lang="en-US" dirty="0" smtClean="0"/>
              <a:t>Differential out</a:t>
            </a:r>
          </a:p>
          <a:p>
            <a:pPr marL="457200" indent="-457200">
              <a:buFont typeface="Arial" panose="020B0604020202020204" pitchFamily="34" charset="0"/>
              <a:buChar char="•"/>
            </a:pPr>
            <a:r>
              <a:rPr lang="en-US" dirty="0" smtClean="0"/>
              <a:t>Output Common-mode set by </a:t>
            </a:r>
            <a:r>
              <a:rPr lang="en-US" dirty="0" err="1" smtClean="0"/>
              <a:t>Vocm</a:t>
            </a:r>
            <a:endParaRPr lang="en-US" dirty="0" smtClean="0"/>
          </a:p>
          <a:p>
            <a:pPr marL="457200" indent="-457200">
              <a:buFont typeface="Arial" panose="020B0604020202020204" pitchFamily="34" charset="0"/>
              <a:buChar char="•"/>
            </a:pPr>
            <a:r>
              <a:rPr lang="en-US" dirty="0" smtClean="0"/>
              <a:t>Multiple feedback paths</a:t>
            </a:r>
          </a:p>
          <a:p>
            <a:pPr marL="457200" indent="-457200">
              <a:buFont typeface="Arial" panose="020B0604020202020204" pitchFamily="34" charset="0"/>
              <a:buChar char="•"/>
            </a:pPr>
            <a:r>
              <a:rPr lang="en-US" dirty="0" smtClean="0"/>
              <a:t>Double the dynamic range of amplifier</a:t>
            </a:r>
          </a:p>
          <a:p>
            <a:pPr marL="457200" indent="-457200">
              <a:buFont typeface="Arial" panose="020B0604020202020204" pitchFamily="34" charset="0"/>
              <a:buChar char="•"/>
            </a:pPr>
            <a:r>
              <a:rPr lang="en-US" dirty="0" smtClean="0"/>
              <a:t>Even order harmonic distortion canceled</a:t>
            </a:r>
            <a:endParaRPr lang="en-US" dirty="0"/>
          </a:p>
        </p:txBody>
      </p:sp>
      <p:sp>
        <p:nvSpPr>
          <p:cNvPr id="9" name="TextBox 8"/>
          <p:cNvSpPr txBox="1"/>
          <p:nvPr/>
        </p:nvSpPr>
        <p:spPr>
          <a:xfrm>
            <a:off x="381000" y="4114800"/>
            <a:ext cx="6629400" cy="2323713"/>
          </a:xfrm>
          <a:prstGeom prst="rect">
            <a:avLst/>
          </a:prstGeom>
          <a:noFill/>
        </p:spPr>
        <p:txBody>
          <a:bodyPr wrap="square" rtlCol="0">
            <a:spAutoFit/>
          </a:bodyPr>
          <a:lstStyle/>
          <a:p>
            <a:r>
              <a:rPr lang="en-US" b="1" dirty="0" smtClean="0"/>
              <a:t>Standard Operational Amplifier</a:t>
            </a:r>
          </a:p>
          <a:p>
            <a:pPr marL="457200" indent="-457200">
              <a:buFont typeface="Arial" panose="020B0604020202020204" pitchFamily="34" charset="0"/>
              <a:buChar char="•"/>
            </a:pPr>
            <a:r>
              <a:rPr lang="en-US" dirty="0" smtClean="0"/>
              <a:t>Differential in</a:t>
            </a:r>
          </a:p>
          <a:p>
            <a:pPr marL="457200" indent="-457200">
              <a:buFont typeface="Arial" panose="020B0604020202020204" pitchFamily="34" charset="0"/>
              <a:buChar char="•"/>
            </a:pPr>
            <a:r>
              <a:rPr lang="en-US" dirty="0" smtClean="0"/>
              <a:t>Single-ended out</a:t>
            </a:r>
          </a:p>
          <a:p>
            <a:pPr marL="457200" indent="-457200">
              <a:buFont typeface="Arial" panose="020B0604020202020204" pitchFamily="34" charset="0"/>
              <a:buChar char="•"/>
            </a:pPr>
            <a:r>
              <a:rPr lang="en-US" dirty="0" smtClean="0"/>
              <a:t>Output Common Mode is </a:t>
            </a:r>
            <a:r>
              <a:rPr lang="en-US" dirty="0" err="1" smtClean="0"/>
              <a:t>Vout</a:t>
            </a:r>
            <a:endParaRPr lang="en-US" dirty="0"/>
          </a:p>
          <a:p>
            <a:pPr marL="457200" indent="-457200">
              <a:buFont typeface="Arial" panose="020B0604020202020204" pitchFamily="34" charset="0"/>
              <a:buChar char="•"/>
            </a:pPr>
            <a:r>
              <a:rPr lang="en-US" dirty="0" smtClean="0"/>
              <a:t>Single feedback paths</a:t>
            </a:r>
            <a:endParaRPr lang="en-US" dirty="0"/>
          </a:p>
        </p:txBody>
      </p:sp>
    </p:spTree>
    <p:extLst>
      <p:ext uri="{BB962C8B-B14F-4D97-AF65-F5344CB8AC3E}">
        <p14:creationId xmlns:p14="http://schemas.microsoft.com/office/powerpoint/2010/main" val="23299249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Fully Differential Amplifier or FDA</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103920143"/>
              </p:ext>
            </p:extLst>
          </p:nvPr>
        </p:nvGraphicFramePr>
        <p:xfrm>
          <a:off x="609599" y="1219199"/>
          <a:ext cx="12496134" cy="5976461"/>
        </p:xfrm>
        <a:graphic>
          <a:graphicData uri="http://schemas.openxmlformats.org/presentationml/2006/ole">
            <mc:AlternateContent xmlns:mc="http://schemas.openxmlformats.org/markup-compatibility/2006">
              <mc:Choice xmlns:v="urn:schemas-microsoft-com:vml" Requires="v">
                <p:oleObj spid="_x0000_s114768" name="Visio" r:id="rId4" imgW="7810084" imgH="3735288" progId="Visio.Drawing.15">
                  <p:embed/>
                </p:oleObj>
              </mc:Choice>
              <mc:Fallback>
                <p:oleObj name="Visio" r:id="rId4" imgW="7810084" imgH="3735288" progId="Visio.Drawing.15">
                  <p:embed/>
                  <p:pic>
                    <p:nvPicPr>
                      <p:cNvPr id="0" name=""/>
                      <p:cNvPicPr/>
                      <p:nvPr/>
                    </p:nvPicPr>
                    <p:blipFill>
                      <a:blip r:embed="rId5"/>
                      <a:stretch>
                        <a:fillRect/>
                      </a:stretch>
                    </p:blipFill>
                    <p:spPr>
                      <a:xfrm>
                        <a:off x="609599" y="1219199"/>
                        <a:ext cx="12496134" cy="5976461"/>
                      </a:xfrm>
                      <a:prstGeom prst="rect">
                        <a:avLst/>
                      </a:prstGeom>
                    </p:spPr>
                  </p:pic>
                </p:oleObj>
              </mc:Fallback>
            </mc:AlternateContent>
          </a:graphicData>
        </a:graphic>
      </p:graphicFrame>
    </p:spTree>
    <p:extLst>
      <p:ext uri="{BB962C8B-B14F-4D97-AF65-F5344CB8AC3E}">
        <p14:creationId xmlns:p14="http://schemas.microsoft.com/office/powerpoint/2010/main" val="18691605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06" y="152400"/>
            <a:ext cx="14478395" cy="1082634"/>
          </a:xfrm>
        </p:spPr>
        <p:txBody>
          <a:bodyPr/>
          <a:lstStyle/>
          <a:p>
            <a:pPr algn="ctr"/>
            <a:r>
              <a:rPr lang="en-US" dirty="0" smtClean="0"/>
              <a:t>Integrated FDA – THS4551 block diagram</a:t>
            </a:r>
            <a:endParaRPr lang="en-US" dirty="0">
              <a:latin typeface="Arial"/>
              <a:ea typeface="Batang" panose="02030600000101010101" pitchFamily="18" charset="-127"/>
              <a:cs typeface="Arial"/>
            </a:endParaRPr>
          </a:p>
        </p:txBody>
      </p:sp>
      <p:sp>
        <p:nvSpPr>
          <p:cNvPr id="3" name="Slide Number Placeholder 2"/>
          <p:cNvSpPr>
            <a:spLocks noGrp="1"/>
          </p:cNvSpPr>
          <p:nvPr>
            <p:ph type="sldNum" sz="quarter" idx="10"/>
          </p:nvPr>
        </p:nvSpPr>
        <p:spPr>
          <a:xfrm>
            <a:off x="11139424" y="7893941"/>
            <a:ext cx="3413760" cy="247650"/>
          </a:xfrm>
        </p:spPr>
        <p:txBody>
          <a:bodyPr/>
          <a:lstStyle/>
          <a:p>
            <a:pPr>
              <a:defRPr/>
            </a:pPr>
            <a:fld id="{D4C52F08-588C-488E-A5AB-DF69250DE862}" type="slidenum">
              <a:rPr lang="en-US" smtClean="0"/>
              <a:pPr>
                <a:defRPr/>
              </a:pPr>
              <a:t>46</a:t>
            </a:fld>
            <a:endParaRPr lang="en-US"/>
          </a:p>
        </p:txBody>
      </p:sp>
      <p:sp>
        <p:nvSpPr>
          <p:cNvPr id="10" name="Rectangle 4"/>
          <p:cNvSpPr>
            <a:spLocks noChangeArrowheads="1"/>
          </p:cNvSpPr>
          <p:nvPr/>
        </p:nvSpPr>
        <p:spPr bwMode="auto">
          <a:xfrm>
            <a:off x="0" y="-297004"/>
            <a:ext cx="295530" cy="594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6304" tIns="73152" rIns="146304" bIns="73152"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297004"/>
            <a:ext cx="295530" cy="594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6304" tIns="73152" rIns="146304" bIns="73152" numCol="1" anchor="ctr" anchorCtr="0" compatLnSpc="1">
            <a:prstTxWarp prst="textNoShape">
              <a:avLst/>
            </a:prstTxWarp>
            <a:spAutoFit/>
          </a:bodyPr>
          <a:lstStyle/>
          <a:p>
            <a:endParaRPr lang="en-US"/>
          </a:p>
        </p:txBody>
      </p:sp>
      <p:sp>
        <p:nvSpPr>
          <p:cNvPr id="11" name="TextBox 10"/>
          <p:cNvSpPr txBox="1"/>
          <p:nvPr/>
        </p:nvSpPr>
        <p:spPr>
          <a:xfrm>
            <a:off x="8153400" y="1200266"/>
            <a:ext cx="6338827" cy="6303264"/>
          </a:xfrm>
          <a:prstGeom prst="rect">
            <a:avLst/>
          </a:prstGeom>
          <a:noFill/>
        </p:spPr>
        <p:txBody>
          <a:bodyPr wrap="square" lIns="146304" tIns="73152" rIns="146304" bIns="73152" rtlCol="0">
            <a:spAutoFit/>
          </a:bodyPr>
          <a:lstStyle/>
          <a:p>
            <a:pPr marL="457200" indent="-457200">
              <a:lnSpc>
                <a:spcPts val="4800"/>
              </a:lnSpc>
              <a:buFont typeface="Arial" panose="020B0604020202020204" pitchFamily="34" charset="0"/>
              <a:buChar char="•"/>
            </a:pPr>
            <a:r>
              <a:rPr lang="en-US" dirty="0" smtClean="0"/>
              <a:t>Integrated fully-differential, high A</a:t>
            </a:r>
            <a:r>
              <a:rPr lang="en-US" baseline="-25000" dirty="0" smtClean="0"/>
              <a:t>OL</a:t>
            </a:r>
            <a:r>
              <a:rPr lang="en-US" dirty="0" smtClean="0"/>
              <a:t> amplifier</a:t>
            </a:r>
          </a:p>
          <a:p>
            <a:pPr marL="457200" indent="-457200">
              <a:lnSpc>
                <a:spcPts val="4800"/>
              </a:lnSpc>
              <a:buFont typeface="Arial" panose="020B0604020202020204" pitchFamily="34" charset="0"/>
              <a:buChar char="•"/>
            </a:pPr>
            <a:r>
              <a:rPr lang="en-US" dirty="0" smtClean="0"/>
              <a:t>Integrated wide-bandwidth, common-mode feedback, error amplifier</a:t>
            </a:r>
          </a:p>
          <a:p>
            <a:pPr marL="457200" indent="-457200">
              <a:lnSpc>
                <a:spcPts val="4800"/>
              </a:lnSpc>
              <a:buFont typeface="Arial" panose="020B0604020202020204" pitchFamily="34" charset="0"/>
              <a:buChar char="•"/>
            </a:pPr>
            <a:r>
              <a:rPr lang="en-US" dirty="0" smtClean="0"/>
              <a:t>Integrated resistors to detect the average output common-mode voltage</a:t>
            </a:r>
          </a:p>
          <a:p>
            <a:pPr marL="457200" indent="-457200">
              <a:lnSpc>
                <a:spcPts val="4800"/>
              </a:lnSpc>
              <a:buFont typeface="Arial" panose="020B0604020202020204" pitchFamily="34" charset="0"/>
              <a:buChar char="•"/>
            </a:pPr>
            <a:r>
              <a:rPr lang="en-US" dirty="0" smtClean="0"/>
              <a:t>Integrated mid-supply, common mode setting resistors</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2174529902"/>
              </p:ext>
            </p:extLst>
          </p:nvPr>
        </p:nvGraphicFramePr>
        <p:xfrm>
          <a:off x="295530" y="1295400"/>
          <a:ext cx="7709586" cy="6131930"/>
        </p:xfrm>
        <a:graphic>
          <a:graphicData uri="http://schemas.openxmlformats.org/presentationml/2006/ole">
            <mc:AlternateContent xmlns:mc="http://schemas.openxmlformats.org/markup-compatibility/2006">
              <mc:Choice xmlns:v="urn:schemas-microsoft-com:vml" Requires="v">
                <p:oleObj spid="_x0000_s115792" name="Visio" r:id="rId4" imgW="5205138" imgH="4140720" progId="Visio.Drawing.15">
                  <p:embed/>
                </p:oleObj>
              </mc:Choice>
              <mc:Fallback>
                <p:oleObj name="Visio" r:id="rId4" imgW="5205138" imgH="4140720" progId="Visio.Drawing.15">
                  <p:embed/>
                  <p:pic>
                    <p:nvPicPr>
                      <p:cNvPr id="0" name=""/>
                      <p:cNvPicPr/>
                      <p:nvPr/>
                    </p:nvPicPr>
                    <p:blipFill>
                      <a:blip r:embed="rId5"/>
                      <a:stretch>
                        <a:fillRect/>
                      </a:stretch>
                    </p:blipFill>
                    <p:spPr>
                      <a:xfrm>
                        <a:off x="295530" y="1295400"/>
                        <a:ext cx="7709586" cy="6131930"/>
                      </a:xfrm>
                      <a:prstGeom prst="rect">
                        <a:avLst/>
                      </a:prstGeom>
                    </p:spPr>
                  </p:pic>
                </p:oleObj>
              </mc:Fallback>
            </mc:AlternateContent>
          </a:graphicData>
        </a:graphic>
      </p:graphicFrame>
    </p:spTree>
    <p:extLst>
      <p:ext uri="{BB962C8B-B14F-4D97-AF65-F5344CB8AC3E}">
        <p14:creationId xmlns:p14="http://schemas.microsoft.com/office/powerpoint/2010/main" val="36315328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FDA Distortion Considerations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47</a:t>
            </a:fld>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2315575495"/>
              </p:ext>
            </p:extLst>
          </p:nvPr>
        </p:nvGraphicFramePr>
        <p:xfrm>
          <a:off x="274320" y="1554480"/>
          <a:ext cx="13973156" cy="5280682"/>
        </p:xfrm>
        <a:graphic>
          <a:graphicData uri="http://schemas.openxmlformats.org/presentationml/2006/ole">
            <mc:AlternateContent xmlns:mc="http://schemas.openxmlformats.org/markup-compatibility/2006">
              <mc:Choice xmlns:v="urn:schemas-microsoft-com:vml" Requires="v">
                <p:oleObj spid="_x0000_s116816" name="Visio" r:id="rId4" imgW="15525729" imgH="5867424" progId="Visio.Drawing.15">
                  <p:embed/>
                </p:oleObj>
              </mc:Choice>
              <mc:Fallback>
                <p:oleObj name="Visio" r:id="rId4" imgW="15525729" imgH="5867424" progId="Visio.Drawing.15">
                  <p:embed/>
                  <p:pic>
                    <p:nvPicPr>
                      <p:cNvPr id="0" name=""/>
                      <p:cNvPicPr/>
                      <p:nvPr/>
                    </p:nvPicPr>
                    <p:blipFill>
                      <a:blip r:embed="rId5"/>
                      <a:stretch>
                        <a:fillRect/>
                      </a:stretch>
                    </p:blipFill>
                    <p:spPr>
                      <a:xfrm>
                        <a:off x="274320" y="1554480"/>
                        <a:ext cx="13973156" cy="5280682"/>
                      </a:xfrm>
                      <a:prstGeom prst="rect">
                        <a:avLst/>
                      </a:prstGeom>
                    </p:spPr>
                  </p:pic>
                </p:oleObj>
              </mc:Fallback>
            </mc:AlternateContent>
          </a:graphicData>
        </a:graphic>
      </p:graphicFrame>
    </p:spTree>
    <p:extLst>
      <p:ext uri="{BB962C8B-B14F-4D97-AF65-F5344CB8AC3E}">
        <p14:creationId xmlns:p14="http://schemas.microsoft.com/office/powerpoint/2010/main" val="37181635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FDA Distortion Considerations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48</a:t>
            </a:fld>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415283628"/>
              </p:ext>
            </p:extLst>
          </p:nvPr>
        </p:nvGraphicFramePr>
        <p:xfrm>
          <a:off x="274320" y="1554480"/>
          <a:ext cx="13973156" cy="5280682"/>
        </p:xfrm>
        <a:graphic>
          <a:graphicData uri="http://schemas.openxmlformats.org/presentationml/2006/ole">
            <mc:AlternateContent xmlns:mc="http://schemas.openxmlformats.org/markup-compatibility/2006">
              <mc:Choice xmlns:v="urn:schemas-microsoft-com:vml" Requires="v">
                <p:oleObj spid="_x0000_s117840" name="Visio" r:id="rId4" imgW="15514275" imgH="5859864" progId="Visio.Drawing.15">
                  <p:embed/>
                </p:oleObj>
              </mc:Choice>
              <mc:Fallback>
                <p:oleObj name="Visio" r:id="rId4" imgW="15514275" imgH="5859864" progId="Visio.Drawing.15">
                  <p:embed/>
                  <p:pic>
                    <p:nvPicPr>
                      <p:cNvPr id="0" name=""/>
                      <p:cNvPicPr/>
                      <p:nvPr/>
                    </p:nvPicPr>
                    <p:blipFill>
                      <a:blip r:embed="rId5"/>
                      <a:stretch>
                        <a:fillRect/>
                      </a:stretch>
                    </p:blipFill>
                    <p:spPr>
                      <a:xfrm>
                        <a:off x="274320" y="1554480"/>
                        <a:ext cx="13973156" cy="5280682"/>
                      </a:xfrm>
                      <a:prstGeom prst="rect">
                        <a:avLst/>
                      </a:prstGeom>
                    </p:spPr>
                  </p:pic>
                </p:oleObj>
              </mc:Fallback>
            </mc:AlternateContent>
          </a:graphicData>
        </a:graphic>
      </p:graphicFrame>
    </p:spTree>
    <p:extLst>
      <p:ext uri="{BB962C8B-B14F-4D97-AF65-F5344CB8AC3E}">
        <p14:creationId xmlns:p14="http://schemas.microsoft.com/office/powerpoint/2010/main" val="28957979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FDA – Single Ended Unipolar to Differential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49</a:t>
            </a:fld>
            <a:endParaRPr lang="en-US"/>
          </a:p>
        </p:txBody>
      </p:sp>
      <mc:AlternateContent xmlns:mc="http://schemas.openxmlformats.org/markup-compatibility/2006" xmlns:a14="http://schemas.microsoft.com/office/drawing/2010/main">
        <mc:Choice Requires="a14">
          <p:graphicFrame>
            <p:nvGraphicFramePr>
              <p:cNvPr id="13313" name="Table 13312"/>
              <p:cNvGraphicFramePr>
                <a:graphicFrameLocks noGrp="1"/>
              </p:cNvGraphicFramePr>
              <p:nvPr>
                <p:extLst>
                  <p:ext uri="{D42A27DB-BD31-4B8C-83A1-F6EECF244321}">
                    <p14:modId xmlns:p14="http://schemas.microsoft.com/office/powerpoint/2010/main" val="1887601476"/>
                  </p:ext>
                </p:extLst>
              </p:nvPr>
            </p:nvGraphicFramePr>
            <p:xfrm>
              <a:off x="7315200" y="4800599"/>
              <a:ext cx="7543800" cy="2590801"/>
            </p:xfrm>
            <a:graphic>
              <a:graphicData uri="http://schemas.openxmlformats.org/drawingml/2006/table">
                <a:tbl>
                  <a:tblPr firstRow="1" firstCol="1" bandRow="1">
                    <a:tableStyleId>{2D5ABB26-0587-4C30-8999-92F81FD0307C}</a:tableStyleId>
                  </a:tblPr>
                  <a:tblGrid>
                    <a:gridCol w="3275597"/>
                    <a:gridCol w="4268203"/>
                  </a:tblGrid>
                  <a:tr h="304217">
                    <a:tc>
                      <a:txBody>
                        <a:bodyPr/>
                        <a:lstStyle/>
                        <a:p>
                          <a:pPr marL="0" marR="0">
                            <a:lnSpc>
                              <a:spcPct val="115000"/>
                            </a:lnSpc>
                            <a:spcBef>
                              <a:spcPts val="0"/>
                            </a:spcBef>
                            <a:spcAft>
                              <a:spcPts val="0"/>
                            </a:spcAft>
                          </a:pPr>
                          <a:r>
                            <a:rPr lang="en-US" sz="1600" dirty="0">
                              <a:effectLst/>
                            </a:rPr>
                            <a:t>Equations for this Configuration</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Example Calculation: </a:t>
                          </a:r>
                          <a14:m>
                            <m:oMath xmlns:m="http://schemas.openxmlformats.org/officeDocument/2006/math">
                              <m:sSub>
                                <m:sSubPr>
                                  <m:ctrlPr>
                                    <a:rPr lang="en-US" sz="1400" i="1">
                                      <a:effectLst/>
                                      <a:latin typeface="Cambria Math"/>
                                    </a:rPr>
                                  </m:ctrlPr>
                                </m:sSubPr>
                                <m:e>
                                  <m:r>
                                    <a:rPr lang="en-US" sz="1400">
                                      <a:effectLst/>
                                      <a:latin typeface="Cambria Math"/>
                                    </a:rPr>
                                    <m:t> </m:t>
                                  </m:r>
                                  <m:r>
                                    <a:rPr lang="en-US" sz="1400">
                                      <a:effectLst/>
                                      <a:latin typeface="Cambria Math"/>
                                    </a:rPr>
                                    <m:t>𝑉</m:t>
                                  </m:r>
                                </m:e>
                                <m:sub>
                                  <m:r>
                                    <a:rPr lang="en-US" sz="1400">
                                      <a:effectLst/>
                                      <a:latin typeface="Cambria Math"/>
                                    </a:rPr>
                                    <m:t>𝑖𝑛</m:t>
                                  </m:r>
                                </m:sub>
                              </m:sSub>
                              <m:r>
                                <a:rPr lang="en-US" sz="1400">
                                  <a:effectLst/>
                                  <a:latin typeface="Cambria Math"/>
                                </a:rPr>
                                <m:t>=3.75</m:t>
                              </m:r>
                              <m:r>
                                <a:rPr lang="en-US" sz="1400">
                                  <a:effectLst/>
                                  <a:latin typeface="Cambria Math"/>
                                </a:rPr>
                                <m:t>𝑉</m:t>
                              </m:r>
                            </m:oMath>
                          </a14:m>
                          <a:endParaRPr lang="en-US" sz="1400" dirty="0">
                            <a:effectLst/>
                            <a:latin typeface="Calibri"/>
                            <a:ea typeface="Calibri"/>
                            <a:cs typeface="Times New Roman"/>
                          </a:endParaRPr>
                        </a:p>
                      </a:txBody>
                      <a:tcPr marL="68580" marR="68580" marT="0" marB="0"/>
                    </a:tc>
                  </a:tr>
                  <a:tr h="616091">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𝑅</m:t>
                                        </m:r>
                                      </m:e>
                                      <m:sub>
                                        <m:r>
                                          <a:rPr lang="en-US" sz="1400">
                                            <a:effectLst/>
                                            <a:latin typeface="Cambria Math"/>
                                          </a:rPr>
                                          <m:t>𝐹</m:t>
                                        </m:r>
                                      </m:sub>
                                    </m:sSub>
                                  </m:num>
                                  <m:den>
                                    <m:sSub>
                                      <m:sSubPr>
                                        <m:ctrlPr>
                                          <a:rPr lang="en-US" sz="1400" i="1">
                                            <a:effectLst/>
                                            <a:latin typeface="Cambria Math"/>
                                          </a:rPr>
                                        </m:ctrlPr>
                                      </m:sSubPr>
                                      <m:e>
                                        <m:r>
                                          <a:rPr lang="en-US" sz="1400">
                                            <a:effectLst/>
                                            <a:latin typeface="Cambria Math"/>
                                          </a:rPr>
                                          <m:t>𝑅</m:t>
                                        </m:r>
                                      </m:e>
                                      <m:sub>
                                        <m:r>
                                          <a:rPr lang="en-US" sz="1400">
                                            <a:effectLst/>
                                            <a:latin typeface="Cambria Math"/>
                                          </a:rPr>
                                          <m:t>𝐺</m:t>
                                        </m:r>
                                      </m:sub>
                                    </m:sSub>
                                  </m:den>
                                </m:f>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𝑅</m:t>
                                        </m:r>
                                      </m:e>
                                      <m:sub>
                                        <m:r>
                                          <a:rPr lang="en-US" sz="1400">
                                            <a:effectLst/>
                                            <a:latin typeface="Cambria Math"/>
                                          </a:rPr>
                                          <m:t>𝐹</m:t>
                                        </m:r>
                                      </m:sub>
                                    </m:sSub>
                                  </m:num>
                                  <m:den>
                                    <m:sSub>
                                      <m:sSubPr>
                                        <m:ctrlPr>
                                          <a:rPr lang="en-US" sz="1400" i="1">
                                            <a:effectLst/>
                                            <a:latin typeface="Cambria Math"/>
                                          </a:rPr>
                                        </m:ctrlPr>
                                      </m:sSubPr>
                                      <m:e>
                                        <m:r>
                                          <a:rPr lang="en-US" sz="1400">
                                            <a:effectLst/>
                                            <a:latin typeface="Cambria Math"/>
                                          </a:rPr>
                                          <m:t>𝑅</m:t>
                                        </m:r>
                                      </m:e>
                                      <m:sub>
                                        <m:r>
                                          <a:rPr lang="en-US" sz="1400">
                                            <a:effectLst/>
                                            <a:latin typeface="Cambria Math"/>
                                          </a:rPr>
                                          <m:t>𝐺</m:t>
                                        </m:r>
                                      </m:sub>
                                    </m:sSub>
                                  </m:den>
                                </m:f>
                                <m:r>
                                  <a:rPr lang="en-US" sz="1400">
                                    <a:effectLst/>
                                    <a:latin typeface="Cambria Math"/>
                                  </a:rPr>
                                  <m:t>=</m:t>
                                </m:r>
                                <m:f>
                                  <m:fPr>
                                    <m:ctrlPr>
                                      <a:rPr lang="en-US" sz="1400" i="1">
                                        <a:effectLst/>
                                        <a:latin typeface="Cambria Math"/>
                                      </a:rPr>
                                    </m:ctrlPr>
                                  </m:fPr>
                                  <m:num>
                                    <m:r>
                                      <a:rPr lang="en-US" sz="1400">
                                        <a:effectLst/>
                                        <a:latin typeface="Cambria Math"/>
                                      </a:rPr>
                                      <m:t>2</m:t>
                                    </m:r>
                                    <m:r>
                                      <a:rPr lang="en-US" sz="1400">
                                        <a:effectLst/>
                                        <a:latin typeface="Cambria Math"/>
                                      </a:rPr>
                                      <m:t>𝑘</m:t>
                                    </m:r>
                                    <m:r>
                                      <m:rPr>
                                        <m:sty m:val="p"/>
                                      </m:rPr>
                                      <a:rPr lang="en-US" sz="1400">
                                        <a:effectLst/>
                                        <a:latin typeface="Cambria Math"/>
                                      </a:rPr>
                                      <m:t>Ω</m:t>
                                    </m:r>
                                  </m:num>
                                  <m:den>
                                    <m:r>
                                      <a:rPr lang="en-US" sz="1400">
                                        <a:effectLst/>
                                        <a:latin typeface="Cambria Math"/>
                                      </a:rPr>
                                      <m:t>1</m:t>
                                    </m:r>
                                    <m:r>
                                      <a:rPr lang="en-US" sz="1400">
                                        <a:effectLst/>
                                        <a:latin typeface="Cambria Math"/>
                                      </a:rPr>
                                      <m:t>𝑘</m:t>
                                    </m:r>
                                    <m:r>
                                      <m:rPr>
                                        <m:sty m:val="p"/>
                                      </m:rPr>
                                      <a:rPr lang="en-US" sz="1400">
                                        <a:effectLst/>
                                        <a:latin typeface="Cambria Math"/>
                                      </a:rPr>
                                      <m:t>Ω</m:t>
                                    </m:r>
                                  </m:den>
                                </m:f>
                                <m:r>
                                  <a:rPr lang="en-US" sz="1400">
                                    <a:effectLst/>
                                    <a:latin typeface="Cambria Math"/>
                                  </a:rPr>
                                  <m:t>=2</m:t>
                                </m:r>
                                <m:f>
                                  <m:fPr>
                                    <m:type m:val="lin"/>
                                    <m:ctrlPr>
                                      <a:rPr lang="en-US" sz="1400" i="1">
                                        <a:effectLst/>
                                        <a:latin typeface="Cambria Math"/>
                                      </a:rPr>
                                    </m:ctrlPr>
                                  </m:fPr>
                                  <m:num>
                                    <m:r>
                                      <a:rPr lang="en-US" sz="1400">
                                        <a:effectLst/>
                                        <a:latin typeface="Cambria Math"/>
                                      </a:rPr>
                                      <m:t>𝑉</m:t>
                                    </m:r>
                                  </m:num>
                                  <m:den>
                                    <m:r>
                                      <a:rPr lang="en-US" sz="1400">
                                        <a:effectLst/>
                                        <a:latin typeface="Cambria Math"/>
                                      </a:rPr>
                                      <m:t>𝑉</m:t>
                                    </m:r>
                                  </m:den>
                                </m:f>
                              </m:oMath>
                            </m:oMathPara>
                          </a14:m>
                          <a:endParaRPr lang="en-US" sz="1400" dirty="0">
                            <a:effectLst/>
                            <a:latin typeface="Calibri"/>
                            <a:ea typeface="Calibri"/>
                            <a:cs typeface="Times New Roman"/>
                          </a:endParaRPr>
                        </a:p>
                      </a:txBody>
                      <a:tcPr marL="68580" marR="68580" marT="0" marB="0"/>
                    </a:tc>
                  </a:tr>
                  <a:tr h="669689">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𝑂𝑢𝑡𝑃</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num>
                                      <m:den>
                                        <m:r>
                                          <a:rPr lang="en-US" sz="1400">
                                            <a:effectLst/>
                                            <a:latin typeface="Cambria Math"/>
                                          </a:rPr>
                                          <m:t>2</m:t>
                                        </m:r>
                                      </m:den>
                                    </m:f>
                                  </m:e>
                                </m:d>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𝑂𝑢𝑡𝑃</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r>
                                          <a:rPr lang="en-US" sz="1400">
                                            <a:effectLst/>
                                            <a:latin typeface="Cambria Math"/>
                                          </a:rPr>
                                          <m:t>2</m:t>
                                        </m:r>
                                      </m:num>
                                      <m:den>
                                        <m:r>
                                          <a:rPr lang="en-US" sz="1400">
                                            <a:effectLst/>
                                            <a:latin typeface="Cambria Math"/>
                                          </a:rPr>
                                          <m:t>2</m:t>
                                        </m:r>
                                      </m:den>
                                    </m:f>
                                  </m:e>
                                </m:d>
                                <m:r>
                                  <a:rPr lang="en-US" sz="1400">
                                    <a:effectLst/>
                                    <a:latin typeface="Cambria Math"/>
                                  </a:rPr>
                                  <m:t>∙</m:t>
                                </m:r>
                                <m:d>
                                  <m:dPr>
                                    <m:ctrlPr>
                                      <a:rPr lang="en-US" sz="1400" i="1">
                                        <a:effectLst/>
                                        <a:latin typeface="Cambria Math"/>
                                      </a:rPr>
                                    </m:ctrlPr>
                                  </m:dPr>
                                  <m:e>
                                    <m:r>
                                      <a:rPr lang="en-US" sz="1400">
                                        <a:effectLst/>
                                        <a:latin typeface="Cambria Math"/>
                                      </a:rPr>
                                      <m:t>3.75</m:t>
                                    </m:r>
                                    <m:r>
                                      <a:rPr lang="en-US" sz="1400">
                                        <a:effectLst/>
                                        <a:latin typeface="Cambria Math"/>
                                      </a:rPr>
                                      <m:t>𝑉</m:t>
                                    </m:r>
                                    <m:r>
                                      <a:rPr lang="en-US" sz="1400">
                                        <a:effectLst/>
                                        <a:latin typeface="Cambria Math"/>
                                      </a:rPr>
                                      <m:t>−2.5</m:t>
                                    </m:r>
                                    <m:r>
                                      <a:rPr lang="en-US" sz="1400">
                                        <a:effectLst/>
                                        <a:latin typeface="Cambria Math"/>
                                      </a:rPr>
                                      <m:t>𝑉</m:t>
                                    </m:r>
                                  </m:e>
                                </m:d>
                                <m:r>
                                  <a:rPr lang="en-US" sz="1400">
                                    <a:effectLst/>
                                    <a:latin typeface="Cambria Math"/>
                                  </a:rPr>
                                  <m:t>+2.5</m:t>
                                </m:r>
                                <m:r>
                                  <a:rPr lang="en-US" sz="1400">
                                    <a:effectLst/>
                                    <a:latin typeface="Cambria Math"/>
                                  </a:rPr>
                                  <m:t>𝑉</m:t>
                                </m:r>
                                <m:r>
                                  <a:rPr lang="en-US" sz="1400">
                                    <a:effectLst/>
                                    <a:latin typeface="Cambria Math"/>
                                  </a:rPr>
                                  <m:t>=3.75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r h="669689">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𝑂𝑢𝑡𝑁</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num>
                                      <m:den>
                                        <m:r>
                                          <a:rPr lang="en-US" sz="1400">
                                            <a:effectLst/>
                                            <a:latin typeface="Cambria Math"/>
                                          </a:rPr>
                                          <m:t>2</m:t>
                                        </m:r>
                                      </m:den>
                                    </m:f>
                                  </m:e>
                                </m:d>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𝑂𝑢𝑡𝑁</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r>
                                          <a:rPr lang="en-US" sz="1400">
                                            <a:effectLst/>
                                            <a:latin typeface="Cambria Math"/>
                                          </a:rPr>
                                          <m:t>2</m:t>
                                        </m:r>
                                      </m:num>
                                      <m:den>
                                        <m:r>
                                          <a:rPr lang="en-US" sz="1400">
                                            <a:effectLst/>
                                            <a:latin typeface="Cambria Math"/>
                                          </a:rPr>
                                          <m:t>2</m:t>
                                        </m:r>
                                      </m:den>
                                    </m:f>
                                  </m:e>
                                </m:d>
                                <m:r>
                                  <a:rPr lang="en-US" sz="1400">
                                    <a:effectLst/>
                                    <a:latin typeface="Cambria Math"/>
                                  </a:rPr>
                                  <m:t>∙</m:t>
                                </m:r>
                                <m:d>
                                  <m:dPr>
                                    <m:ctrlPr>
                                      <a:rPr lang="en-US" sz="1400" i="1">
                                        <a:effectLst/>
                                        <a:latin typeface="Cambria Math"/>
                                      </a:rPr>
                                    </m:ctrlPr>
                                  </m:dPr>
                                  <m:e>
                                    <m:r>
                                      <a:rPr lang="en-US" sz="1400">
                                        <a:effectLst/>
                                        <a:latin typeface="Cambria Math"/>
                                      </a:rPr>
                                      <m:t>3.75</m:t>
                                    </m:r>
                                    <m:r>
                                      <a:rPr lang="en-US" sz="1400">
                                        <a:effectLst/>
                                        <a:latin typeface="Cambria Math"/>
                                      </a:rPr>
                                      <m:t>𝑉</m:t>
                                    </m:r>
                                    <m:r>
                                      <a:rPr lang="en-US" sz="1400">
                                        <a:effectLst/>
                                        <a:latin typeface="Cambria Math"/>
                                      </a:rPr>
                                      <m:t>−2.5</m:t>
                                    </m:r>
                                    <m:r>
                                      <a:rPr lang="en-US" sz="1400">
                                        <a:effectLst/>
                                        <a:latin typeface="Cambria Math"/>
                                      </a:rPr>
                                      <m:t>𝑉</m:t>
                                    </m:r>
                                  </m:e>
                                </m:d>
                                <m:r>
                                  <a:rPr lang="en-US" sz="1400">
                                    <a:effectLst/>
                                    <a:latin typeface="Cambria Math"/>
                                  </a:rPr>
                                  <m:t>+2.5</m:t>
                                </m:r>
                                <m:r>
                                  <a:rPr lang="en-US" sz="1400">
                                    <a:effectLst/>
                                    <a:latin typeface="Cambria Math"/>
                                  </a:rPr>
                                  <m:t>𝑉</m:t>
                                </m:r>
                                <m:r>
                                  <a:rPr lang="en-US" sz="1400">
                                    <a:effectLst/>
                                    <a:latin typeface="Cambria Math"/>
                                  </a:rPr>
                                  <m:t>=1.25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r h="331115">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𝑂𝑢𝑡𝐷𝑖𝑓</m:t>
                                    </m:r>
                                  </m:sub>
                                </m:sSub>
                                <m:r>
                                  <a:rPr lang="en-US" sz="1400">
                                    <a:effectLst/>
                                    <a:latin typeface="Cambria Math"/>
                                  </a:rPr>
                                  <m:t>=</m:t>
                                </m:r>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r>
                                  <a:rPr lang="en-US" sz="1400">
                                    <a:effectLst/>
                                    <a:latin typeface="Cambria Math"/>
                                  </a:rPr>
                                  <m:t>)</m:t>
                                </m:r>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𝑂𝑢𝑡𝐷𝑖𝑓</m:t>
                                    </m:r>
                                  </m:sub>
                                </m:sSub>
                                <m:r>
                                  <a:rPr lang="en-US" sz="1400">
                                    <a:effectLst/>
                                    <a:latin typeface="Cambria Math"/>
                                  </a:rPr>
                                  <m:t>=2∙</m:t>
                                </m:r>
                                <m:d>
                                  <m:dPr>
                                    <m:ctrlPr>
                                      <a:rPr lang="en-US" sz="1400" i="1">
                                        <a:effectLst/>
                                        <a:latin typeface="Cambria Math"/>
                                      </a:rPr>
                                    </m:ctrlPr>
                                  </m:dPr>
                                  <m:e>
                                    <m:r>
                                      <a:rPr lang="en-US" sz="1400">
                                        <a:effectLst/>
                                        <a:latin typeface="Cambria Math"/>
                                      </a:rPr>
                                      <m:t>3.75</m:t>
                                    </m:r>
                                    <m:r>
                                      <a:rPr lang="en-US" sz="1400">
                                        <a:effectLst/>
                                        <a:latin typeface="Cambria Math"/>
                                      </a:rPr>
                                      <m:t>𝑉</m:t>
                                    </m:r>
                                    <m:r>
                                      <a:rPr lang="en-US" sz="1400">
                                        <a:effectLst/>
                                        <a:latin typeface="Cambria Math"/>
                                      </a:rPr>
                                      <m:t>−2.5</m:t>
                                    </m:r>
                                    <m:r>
                                      <a:rPr lang="en-US" sz="1400">
                                        <a:effectLst/>
                                        <a:latin typeface="Cambria Math"/>
                                      </a:rPr>
                                      <m:t>𝑉</m:t>
                                    </m:r>
                                  </m:e>
                                </m:d>
                                <m:r>
                                  <a:rPr lang="en-US" sz="1400">
                                    <a:effectLst/>
                                    <a:latin typeface="Cambria Math"/>
                                  </a:rPr>
                                  <m:t>=2.5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bl>
              </a:graphicData>
            </a:graphic>
          </p:graphicFrame>
        </mc:Choice>
        <mc:Fallback xmlns="">
          <p:graphicFrame>
            <p:nvGraphicFramePr>
              <p:cNvPr id="13313" name="Table 13312"/>
              <p:cNvGraphicFramePr>
                <a:graphicFrameLocks noGrp="1"/>
              </p:cNvGraphicFramePr>
              <p:nvPr>
                <p:extLst>
                  <p:ext uri="{D42A27DB-BD31-4B8C-83A1-F6EECF244321}">
                    <p14:modId xmlns:a14="http://schemas.microsoft.com/office/drawing/2010/main" xmlns="" xmlns:p14="http://schemas.microsoft.com/office/powerpoint/2010/main" val="1388559553"/>
                  </p:ext>
                </p:extLst>
              </p:nvPr>
            </p:nvGraphicFramePr>
            <p:xfrm>
              <a:off x="7315200" y="4800599"/>
              <a:ext cx="7543800" cy="2686989"/>
            </p:xfrm>
            <a:graphic>
              <a:graphicData uri="http://schemas.openxmlformats.org/drawingml/2006/table">
                <a:tbl>
                  <a:tblPr firstRow="1" firstCol="1" bandRow="1">
                    <a:tableStyleId>{2D5ABB26-0587-4C30-8999-92F81FD0307C}</a:tableStyleId>
                  </a:tblPr>
                  <a:tblGrid>
                    <a:gridCol w="3275597"/>
                    <a:gridCol w="4268203"/>
                  </a:tblGrid>
                  <a:tr h="304217">
                    <a:tc>
                      <a:txBody>
                        <a:bodyPr/>
                        <a:lstStyle/>
                        <a:p>
                          <a:pPr marL="0" marR="0">
                            <a:lnSpc>
                              <a:spcPct val="115000"/>
                            </a:lnSpc>
                            <a:spcBef>
                              <a:spcPts val="0"/>
                            </a:spcBef>
                            <a:spcAft>
                              <a:spcPts val="0"/>
                            </a:spcAft>
                          </a:pPr>
                          <a:r>
                            <a:rPr lang="en-US" sz="1600" dirty="0">
                              <a:effectLst/>
                            </a:rPr>
                            <a:t>Equations for this Configuration</a:t>
                          </a:r>
                          <a:endParaRPr lang="en-US" sz="1400" dirty="0">
                            <a:effectLst/>
                            <a:latin typeface="Calibri"/>
                            <a:ea typeface="Calibri"/>
                            <a:cs typeface="Times New Roman"/>
                          </a:endParaRPr>
                        </a:p>
                      </a:txBody>
                      <a:tcPr marL="68580" marR="68580" marT="0" marB="0"/>
                    </a:tc>
                    <a:tc>
                      <a:txBody>
                        <a:bodyPr/>
                        <a:lstStyle/>
                        <a:p>
                          <a:endParaRPr lang="en-US"/>
                        </a:p>
                      </a:txBody>
                      <a:tcPr marL="68580" marR="68580" marT="0" marB="0">
                        <a:blipFill rotWithShape="1">
                          <a:blip r:embed="rId4"/>
                          <a:stretch>
                            <a:fillRect l="-76857" t="-14000" b="-752000"/>
                          </a:stretch>
                        </a:blipFill>
                      </a:tcPr>
                    </a:tc>
                  </a:tr>
                  <a:tr h="616091">
                    <a:tc>
                      <a:txBody>
                        <a:bodyPr/>
                        <a:lstStyle/>
                        <a:p>
                          <a:endParaRPr lang="en-US"/>
                        </a:p>
                      </a:txBody>
                      <a:tcPr marL="68580" marR="68580" marT="0" marB="0">
                        <a:blipFill rotWithShape="1">
                          <a:blip r:embed="rId4"/>
                          <a:stretch>
                            <a:fillRect t="-56436" r="-130112" b="-272277"/>
                          </a:stretch>
                        </a:blipFill>
                      </a:tcPr>
                    </a:tc>
                    <a:tc>
                      <a:txBody>
                        <a:bodyPr/>
                        <a:lstStyle/>
                        <a:p>
                          <a:endParaRPr lang="en-US"/>
                        </a:p>
                      </a:txBody>
                      <a:tcPr marL="68580" marR="68580" marT="0" marB="0">
                        <a:blipFill rotWithShape="1">
                          <a:blip r:embed="rId4"/>
                          <a:stretch>
                            <a:fillRect l="-76857" t="-56436" b="-272277"/>
                          </a:stretch>
                        </a:blipFill>
                      </a:tcPr>
                    </a:tc>
                  </a:tr>
                  <a:tr h="669689">
                    <a:tc>
                      <a:txBody>
                        <a:bodyPr/>
                        <a:lstStyle/>
                        <a:p>
                          <a:endParaRPr lang="en-US"/>
                        </a:p>
                      </a:txBody>
                      <a:tcPr marL="68580" marR="68580" marT="0" marB="0">
                        <a:blipFill rotWithShape="1">
                          <a:blip r:embed="rId4"/>
                          <a:stretch>
                            <a:fillRect t="-143636" r="-130112" b="-150000"/>
                          </a:stretch>
                        </a:blipFill>
                      </a:tcPr>
                    </a:tc>
                    <a:tc>
                      <a:txBody>
                        <a:bodyPr/>
                        <a:lstStyle/>
                        <a:p>
                          <a:endParaRPr lang="en-US"/>
                        </a:p>
                      </a:txBody>
                      <a:tcPr marL="68580" marR="68580" marT="0" marB="0">
                        <a:blipFill rotWithShape="1">
                          <a:blip r:embed="rId4"/>
                          <a:stretch>
                            <a:fillRect l="-76857" t="-143636" b="-150000"/>
                          </a:stretch>
                        </a:blipFill>
                      </a:tcPr>
                    </a:tc>
                  </a:tr>
                  <a:tr h="669689">
                    <a:tc>
                      <a:txBody>
                        <a:bodyPr/>
                        <a:lstStyle/>
                        <a:p>
                          <a:endParaRPr lang="en-US"/>
                        </a:p>
                      </a:txBody>
                      <a:tcPr marL="68580" marR="68580" marT="0" marB="0">
                        <a:blipFill rotWithShape="1">
                          <a:blip r:embed="rId4"/>
                          <a:stretch>
                            <a:fillRect t="-241441" r="-130112" b="-48649"/>
                          </a:stretch>
                        </a:blipFill>
                      </a:tcPr>
                    </a:tc>
                    <a:tc>
                      <a:txBody>
                        <a:bodyPr/>
                        <a:lstStyle/>
                        <a:p>
                          <a:endParaRPr lang="en-US"/>
                        </a:p>
                      </a:txBody>
                      <a:tcPr marL="68580" marR="68580" marT="0" marB="0">
                        <a:blipFill rotWithShape="1">
                          <a:blip r:embed="rId4"/>
                          <a:stretch>
                            <a:fillRect l="-76857" t="-241441" b="-48649"/>
                          </a:stretch>
                        </a:blipFill>
                      </a:tcPr>
                    </a:tc>
                  </a:tr>
                  <a:tr h="331115">
                    <a:tc>
                      <a:txBody>
                        <a:bodyPr/>
                        <a:lstStyle/>
                        <a:p>
                          <a:endParaRPr lang="en-US"/>
                        </a:p>
                      </a:txBody>
                      <a:tcPr marL="68580" marR="68580" marT="0" marB="0">
                        <a:blipFill rotWithShape="1">
                          <a:blip r:embed="rId4"/>
                          <a:stretch>
                            <a:fillRect t="-701852" r="-130112"/>
                          </a:stretch>
                        </a:blipFill>
                      </a:tcPr>
                    </a:tc>
                    <a:tc>
                      <a:txBody>
                        <a:bodyPr/>
                        <a:lstStyle/>
                        <a:p>
                          <a:endParaRPr lang="en-US"/>
                        </a:p>
                      </a:txBody>
                      <a:tcPr marL="68580" marR="68580" marT="0" marB="0">
                        <a:blipFill rotWithShape="1">
                          <a:blip r:embed="rId4"/>
                          <a:stretch>
                            <a:fillRect l="-76857" t="-701852"/>
                          </a:stretch>
                        </a:blipFill>
                      </a:tcPr>
                    </a:tc>
                  </a:tr>
                </a:tbl>
              </a:graphicData>
            </a:graphic>
          </p:graphicFrame>
        </mc:Fallback>
      </mc:AlternateContent>
      <p:graphicFrame>
        <p:nvGraphicFramePr>
          <p:cNvPr id="13320" name="Object 13319"/>
          <p:cNvGraphicFramePr>
            <a:graphicFrameLocks noChangeAspect="1"/>
          </p:cNvGraphicFramePr>
          <p:nvPr>
            <p:extLst>
              <p:ext uri="{D42A27DB-BD31-4B8C-83A1-F6EECF244321}">
                <p14:modId xmlns:p14="http://schemas.microsoft.com/office/powerpoint/2010/main" val="95644908"/>
              </p:ext>
            </p:extLst>
          </p:nvPr>
        </p:nvGraphicFramePr>
        <p:xfrm>
          <a:off x="457200" y="1371600"/>
          <a:ext cx="5596291" cy="6004908"/>
        </p:xfrm>
        <a:graphic>
          <a:graphicData uri="http://schemas.openxmlformats.org/presentationml/2006/ole">
            <mc:AlternateContent xmlns:mc="http://schemas.openxmlformats.org/markup-compatibility/2006">
              <mc:Choice xmlns:v="urn:schemas-microsoft-com:vml" Requires="v">
                <p:oleObj spid="_x0000_s118942" name="Visio" r:id="rId5" imgW="4393226" imgH="4748760" progId="">
                  <p:embed/>
                </p:oleObj>
              </mc:Choice>
              <mc:Fallback>
                <p:oleObj name="Visio" r:id="rId5" imgW="4393226" imgH="474876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371600"/>
                        <a:ext cx="5596291" cy="60049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ounded Rectangle 40"/>
          <p:cNvSpPr/>
          <p:nvPr/>
        </p:nvSpPr>
        <p:spPr>
          <a:xfrm>
            <a:off x="7086600" y="4724400"/>
            <a:ext cx="7467600" cy="2743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246566823"/>
              </p:ext>
            </p:extLst>
          </p:nvPr>
        </p:nvGraphicFramePr>
        <p:xfrm>
          <a:off x="5852160" y="1005840"/>
          <a:ext cx="8485654" cy="3786134"/>
        </p:xfrm>
        <a:graphic>
          <a:graphicData uri="http://schemas.openxmlformats.org/presentationml/2006/ole">
            <mc:AlternateContent xmlns:mc="http://schemas.openxmlformats.org/markup-compatibility/2006">
              <mc:Choice xmlns:v="urn:schemas-microsoft-com:vml" Requires="v">
                <p:oleObj spid="_x0000_s118943" name="Visio" r:id="rId7" imgW="9428504" imgH="4206816" progId="">
                  <p:embed/>
                </p:oleObj>
              </mc:Choice>
              <mc:Fallback>
                <p:oleObj name="Visio" r:id="rId7" imgW="9428504" imgH="4206816"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2160" y="1005840"/>
                        <a:ext cx="8485654" cy="37861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95973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ADC Input Swing and Common Mode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844496340"/>
              </p:ext>
            </p:extLst>
          </p:nvPr>
        </p:nvGraphicFramePr>
        <p:xfrm>
          <a:off x="228600" y="1143000"/>
          <a:ext cx="8233899" cy="6172200"/>
        </p:xfrm>
        <a:graphic>
          <a:graphicData uri="http://schemas.openxmlformats.org/presentationml/2006/ole">
            <mc:AlternateContent xmlns:mc="http://schemas.openxmlformats.org/markup-compatibility/2006">
              <mc:Choice xmlns:v="urn:schemas-microsoft-com:vml" Requires="v">
                <p:oleObj spid="_x0000_s89188" name="Visio" r:id="rId4" imgW="6736035" imgH="4725864" progId="Visio.Drawing.15">
                  <p:embed/>
                </p:oleObj>
              </mc:Choice>
              <mc:Fallback>
                <p:oleObj name="Visio" r:id="rId4" imgW="6736035" imgH="4725864" progId="Visio.Drawing.15">
                  <p:embed/>
                  <p:pic>
                    <p:nvPicPr>
                      <p:cNvPr id="0" name=""/>
                      <p:cNvPicPr>
                        <a:picLocks noChangeAspect="1" noChangeArrowheads="1"/>
                      </p:cNvPicPr>
                      <p:nvPr/>
                    </p:nvPicPr>
                    <p:blipFill>
                      <a:blip r:embed="rId5"/>
                      <a:srcRect/>
                      <a:stretch>
                        <a:fillRect/>
                      </a:stretch>
                    </p:blipFill>
                    <p:spPr bwMode="auto">
                      <a:xfrm>
                        <a:off x="228600" y="1143000"/>
                        <a:ext cx="8233899" cy="617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6"/>
          <p:cNvGrpSpPr/>
          <p:nvPr/>
        </p:nvGrpSpPr>
        <p:grpSpPr>
          <a:xfrm>
            <a:off x="9220200" y="4876800"/>
            <a:ext cx="3936304" cy="960623"/>
            <a:chOff x="6324600" y="6096000"/>
            <a:chExt cx="2895600" cy="960623"/>
          </a:xfrm>
        </p:grpSpPr>
        <p:cxnSp>
          <p:nvCxnSpPr>
            <p:cNvPr id="8" name="Straight Connector 7"/>
            <p:cNvCxnSpPr/>
            <p:nvPr/>
          </p:nvCxnSpPr>
          <p:spPr>
            <a:xfrm>
              <a:off x="7239000" y="6553200"/>
              <a:ext cx="1828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162800" y="6096000"/>
              <a:ext cx="2057400" cy="830997"/>
            </a:xfrm>
            <a:prstGeom prst="rect">
              <a:avLst/>
            </a:prstGeom>
            <a:noFill/>
          </p:spPr>
          <p:txBody>
            <a:bodyPr wrap="square" rtlCol="0">
              <a:spAutoFit/>
            </a:bodyPr>
            <a:lstStyle/>
            <a:p>
              <a:r>
                <a:rPr lang="en-US" sz="2400" b="1" dirty="0" smtClean="0">
                  <a:solidFill>
                    <a:srgbClr val="FF0000"/>
                  </a:solidFill>
                </a:rPr>
                <a:t>AIN_P</a:t>
              </a:r>
              <a:r>
                <a:rPr lang="en-US" sz="2400" b="1" dirty="0" smtClean="0"/>
                <a:t> + </a:t>
              </a:r>
              <a:r>
                <a:rPr lang="en-US" sz="2400" b="1" dirty="0" smtClean="0">
                  <a:solidFill>
                    <a:srgbClr val="003399"/>
                  </a:solidFill>
                </a:rPr>
                <a:t>AIN_M</a:t>
              </a:r>
              <a:endParaRPr lang="en-US" sz="2400" b="1" dirty="0">
                <a:solidFill>
                  <a:srgbClr val="003399"/>
                </a:solidFill>
              </a:endParaRPr>
            </a:p>
          </p:txBody>
        </p:sp>
        <p:sp>
          <p:nvSpPr>
            <p:cNvPr id="10" name="TextBox 9"/>
            <p:cNvSpPr txBox="1"/>
            <p:nvPr/>
          </p:nvSpPr>
          <p:spPr>
            <a:xfrm>
              <a:off x="7848600" y="6594958"/>
              <a:ext cx="533400" cy="461665"/>
            </a:xfrm>
            <a:prstGeom prst="rect">
              <a:avLst/>
            </a:prstGeom>
            <a:noFill/>
          </p:spPr>
          <p:txBody>
            <a:bodyPr wrap="square" rtlCol="0">
              <a:spAutoFit/>
            </a:bodyPr>
            <a:lstStyle/>
            <a:p>
              <a:r>
                <a:rPr lang="en-US" sz="2400" b="1" dirty="0" smtClean="0"/>
                <a:t>2</a:t>
              </a:r>
              <a:endParaRPr lang="en-US" sz="2400" b="1" dirty="0"/>
            </a:p>
          </p:txBody>
        </p:sp>
        <p:sp>
          <p:nvSpPr>
            <p:cNvPr id="11" name="TextBox 10"/>
            <p:cNvSpPr txBox="1"/>
            <p:nvPr/>
          </p:nvSpPr>
          <p:spPr>
            <a:xfrm>
              <a:off x="6324600" y="6305490"/>
              <a:ext cx="1371600" cy="461665"/>
            </a:xfrm>
            <a:prstGeom prst="rect">
              <a:avLst/>
            </a:prstGeom>
            <a:noFill/>
          </p:spPr>
          <p:txBody>
            <a:bodyPr wrap="square" rtlCol="0">
              <a:spAutoFit/>
            </a:bodyPr>
            <a:lstStyle/>
            <a:p>
              <a:r>
                <a:rPr lang="en-US" sz="2400" b="1" dirty="0" smtClean="0"/>
                <a:t>Vcm = </a:t>
              </a:r>
              <a:endParaRPr lang="en-US" sz="2400" b="1" dirty="0"/>
            </a:p>
          </p:txBody>
        </p:sp>
      </p:grpSp>
      <p:sp>
        <p:nvSpPr>
          <p:cNvPr id="12" name="TextBox 11"/>
          <p:cNvSpPr txBox="1"/>
          <p:nvPr/>
        </p:nvSpPr>
        <p:spPr>
          <a:xfrm>
            <a:off x="9296400" y="1524000"/>
            <a:ext cx="4191000" cy="461665"/>
          </a:xfrm>
          <a:prstGeom prst="rect">
            <a:avLst/>
          </a:prstGeom>
          <a:noFill/>
        </p:spPr>
        <p:txBody>
          <a:bodyPr wrap="square" rtlCol="0">
            <a:spAutoFit/>
          </a:bodyPr>
          <a:lstStyle/>
          <a:p>
            <a:r>
              <a:rPr lang="en-US" sz="2400" b="1" dirty="0" err="1" smtClean="0"/>
              <a:t>V</a:t>
            </a:r>
            <a:r>
              <a:rPr lang="en-US" sz="2400" b="1" baseline="-25000" dirty="0" err="1" smtClean="0"/>
              <a:t>dif</a:t>
            </a:r>
            <a:r>
              <a:rPr lang="en-US" sz="2400" b="1" dirty="0" smtClean="0"/>
              <a:t> </a:t>
            </a:r>
            <a:r>
              <a:rPr lang="en-US" sz="2400" b="1" dirty="0"/>
              <a:t>= </a:t>
            </a:r>
            <a:r>
              <a:rPr lang="en-US" sz="2400" b="1" dirty="0" smtClean="0">
                <a:solidFill>
                  <a:srgbClr val="FF0000"/>
                </a:solidFill>
              </a:rPr>
              <a:t>AIN_P</a:t>
            </a:r>
            <a:r>
              <a:rPr lang="en-US" sz="2400" b="1" dirty="0" smtClean="0"/>
              <a:t> - </a:t>
            </a:r>
            <a:r>
              <a:rPr lang="en-US" sz="2400" b="1" dirty="0" smtClean="0">
                <a:solidFill>
                  <a:srgbClr val="003399"/>
                </a:solidFill>
              </a:rPr>
              <a:t>AIN_M</a:t>
            </a:r>
            <a:endParaRPr lang="en-US" sz="2400" b="1" dirty="0">
              <a:solidFill>
                <a:srgbClr val="003399"/>
              </a:solidFill>
            </a:endParaRPr>
          </a:p>
        </p:txBody>
      </p:sp>
      <p:sp>
        <p:nvSpPr>
          <p:cNvPr id="6" name="TextBox 5"/>
          <p:cNvSpPr txBox="1"/>
          <p:nvPr/>
        </p:nvSpPr>
        <p:spPr>
          <a:xfrm>
            <a:off x="8534400" y="2133600"/>
            <a:ext cx="5524500" cy="1938992"/>
          </a:xfrm>
          <a:prstGeom prst="rect">
            <a:avLst/>
          </a:prstGeom>
          <a:noFill/>
        </p:spPr>
        <p:txBody>
          <a:bodyPr wrap="square" rtlCol="0">
            <a:spAutoFit/>
          </a:bodyPr>
          <a:lstStyle/>
          <a:p>
            <a:pPr marL="457200" indent="-457200">
              <a:buFont typeface="Arial" panose="020B0604020202020204" pitchFamily="34" charset="0"/>
              <a:buChar char="•"/>
            </a:pPr>
            <a:r>
              <a:rPr lang="en-US" sz="2000" dirty="0" smtClean="0"/>
              <a:t>Differential of ±5V (10Vpp)</a:t>
            </a:r>
          </a:p>
          <a:p>
            <a:pPr marL="457200" indent="-457200">
              <a:buFont typeface="Arial" panose="020B0604020202020204" pitchFamily="34" charset="0"/>
              <a:buChar char="•"/>
            </a:pPr>
            <a:r>
              <a:rPr lang="en-US" sz="2000" dirty="0" smtClean="0"/>
              <a:t>Single ended equivalent 0V to 5V (5Vpp)</a:t>
            </a:r>
          </a:p>
          <a:p>
            <a:pPr marL="457200" indent="-457200">
              <a:buFont typeface="Arial" panose="020B0604020202020204" pitchFamily="34" charset="0"/>
              <a:buChar char="•"/>
            </a:pPr>
            <a:r>
              <a:rPr lang="en-US" sz="2000" dirty="0" smtClean="0"/>
              <a:t>Double the range of single ended</a:t>
            </a:r>
          </a:p>
          <a:p>
            <a:pPr marL="457200" indent="-457200">
              <a:buFont typeface="Arial" panose="020B0604020202020204" pitchFamily="34" charset="0"/>
              <a:buChar char="•"/>
            </a:pPr>
            <a:r>
              <a:rPr lang="en-US" sz="2000" dirty="0" smtClean="0"/>
              <a:t>Negative differential output can occur when absolute output voltage of each output is positive (unipolar single supply)</a:t>
            </a:r>
          </a:p>
        </p:txBody>
      </p:sp>
      <p:sp>
        <p:nvSpPr>
          <p:cNvPr id="14" name="TextBox 13"/>
          <p:cNvSpPr txBox="1"/>
          <p:nvPr/>
        </p:nvSpPr>
        <p:spPr>
          <a:xfrm>
            <a:off x="8534400" y="5961565"/>
            <a:ext cx="5838886" cy="400110"/>
          </a:xfrm>
          <a:prstGeom prst="rect">
            <a:avLst/>
          </a:prstGeom>
          <a:noFill/>
        </p:spPr>
        <p:txBody>
          <a:bodyPr wrap="square" rtlCol="0">
            <a:spAutoFit/>
          </a:bodyPr>
          <a:lstStyle/>
          <a:p>
            <a:pPr marL="457200" indent="-457200">
              <a:buFont typeface="Arial" panose="020B0604020202020204" pitchFamily="34" charset="0"/>
              <a:buChar char="•"/>
            </a:pPr>
            <a:r>
              <a:rPr lang="en-US" sz="2000" dirty="0" smtClean="0"/>
              <a:t>In this example common mode is always 2.5V</a:t>
            </a:r>
          </a:p>
        </p:txBody>
      </p:sp>
    </p:spTree>
    <p:extLst>
      <p:ext uri="{BB962C8B-B14F-4D97-AF65-F5344CB8AC3E}">
        <p14:creationId xmlns:p14="http://schemas.microsoft.com/office/powerpoint/2010/main" val="33853123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FDA – Single Ended Bipolar to Differential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50</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437454602"/>
              </p:ext>
            </p:extLst>
          </p:nvPr>
        </p:nvGraphicFramePr>
        <p:xfrm>
          <a:off x="457200" y="1188720"/>
          <a:ext cx="5680540" cy="6019800"/>
        </p:xfrm>
        <a:graphic>
          <a:graphicData uri="http://schemas.openxmlformats.org/presentationml/2006/ole">
            <mc:AlternateContent xmlns:mc="http://schemas.openxmlformats.org/markup-compatibility/2006">
              <mc:Choice xmlns:v="urn:schemas-microsoft-com:vml" Requires="v">
                <p:oleObj spid="_x0000_s119966" name="Visio" r:id="rId4" imgW="4393226" imgH="4748760" progId="">
                  <p:embed/>
                </p:oleObj>
              </mc:Choice>
              <mc:Fallback>
                <p:oleObj name="Visio" r:id="rId4" imgW="4393226" imgH="47487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188720"/>
                        <a:ext cx="5680540" cy="601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1821812321"/>
                  </p:ext>
                </p:extLst>
              </p:nvPr>
            </p:nvGraphicFramePr>
            <p:xfrm>
              <a:off x="7315200" y="4800600"/>
              <a:ext cx="7239000" cy="2590800"/>
            </p:xfrm>
            <a:graphic>
              <a:graphicData uri="http://schemas.openxmlformats.org/drawingml/2006/table">
                <a:tbl>
                  <a:tblPr firstRow="1" firstCol="1" bandRow="1">
                    <a:tableStyleId>{2D5ABB26-0587-4C30-8999-92F81FD0307C}</a:tableStyleId>
                  </a:tblPr>
                  <a:tblGrid>
                    <a:gridCol w="3143250"/>
                    <a:gridCol w="4095750"/>
                  </a:tblGrid>
                  <a:tr h="335925">
                    <a:tc>
                      <a:txBody>
                        <a:bodyPr/>
                        <a:lstStyle/>
                        <a:p>
                          <a:pPr marL="0" marR="0">
                            <a:lnSpc>
                              <a:spcPct val="115000"/>
                            </a:lnSpc>
                            <a:spcBef>
                              <a:spcPts val="0"/>
                            </a:spcBef>
                            <a:spcAft>
                              <a:spcPts val="0"/>
                            </a:spcAft>
                          </a:pPr>
                          <a:r>
                            <a:rPr lang="en-US" sz="1600" dirty="0">
                              <a:effectLst/>
                            </a:rPr>
                            <a:t>Equations for this Configuration</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Example Calculation: </a:t>
                          </a:r>
                          <a14:m>
                            <m:oMath xmlns:m="http://schemas.openxmlformats.org/officeDocument/2006/math">
                              <m:sSub>
                                <m:sSubPr>
                                  <m:ctrlPr>
                                    <a:rPr lang="en-US" sz="1400" i="1">
                                      <a:effectLst/>
                                      <a:latin typeface="Cambria Math"/>
                                    </a:rPr>
                                  </m:ctrlPr>
                                </m:sSubPr>
                                <m:e>
                                  <m:r>
                                    <a:rPr lang="en-US" sz="1400">
                                      <a:effectLst/>
                                      <a:latin typeface="Cambria Math"/>
                                    </a:rPr>
                                    <m:t> </m:t>
                                  </m:r>
                                  <m:r>
                                    <a:rPr lang="en-US" sz="1400">
                                      <a:effectLst/>
                                      <a:latin typeface="Cambria Math"/>
                                    </a:rPr>
                                    <m:t>𝑉</m:t>
                                  </m:r>
                                </m:e>
                                <m:sub>
                                  <m:r>
                                    <a:rPr lang="en-US" sz="1400">
                                      <a:effectLst/>
                                      <a:latin typeface="Cambria Math"/>
                                    </a:rPr>
                                    <m:t>𝑖𝑛</m:t>
                                  </m:r>
                                </m:sub>
                              </m:sSub>
                              <m:r>
                                <a:rPr lang="en-US" sz="1400">
                                  <a:effectLst/>
                                  <a:latin typeface="Cambria Math"/>
                                </a:rPr>
                                <m:t>=3.75</m:t>
                              </m:r>
                              <m:r>
                                <a:rPr lang="en-US" sz="1400">
                                  <a:effectLst/>
                                  <a:latin typeface="Cambria Math"/>
                                </a:rPr>
                                <m:t>𝑉</m:t>
                              </m:r>
                            </m:oMath>
                          </a14:m>
                          <a:endParaRPr lang="en-US" sz="1400">
                            <a:effectLst/>
                            <a:latin typeface="Calibri"/>
                            <a:ea typeface="Calibri"/>
                            <a:cs typeface="Times New Roman"/>
                          </a:endParaRPr>
                        </a:p>
                      </a:txBody>
                      <a:tcPr marL="68580" marR="68580" marT="0" marB="0"/>
                    </a:tc>
                  </a:tr>
                  <a:tr h="607573">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𝑅</m:t>
                                        </m:r>
                                      </m:e>
                                      <m:sub>
                                        <m:r>
                                          <a:rPr lang="en-US" sz="1400">
                                            <a:effectLst/>
                                            <a:latin typeface="Cambria Math"/>
                                          </a:rPr>
                                          <m:t>𝐹</m:t>
                                        </m:r>
                                      </m:sub>
                                    </m:sSub>
                                  </m:num>
                                  <m:den>
                                    <m:sSub>
                                      <m:sSubPr>
                                        <m:ctrlPr>
                                          <a:rPr lang="en-US" sz="1400" i="1">
                                            <a:effectLst/>
                                            <a:latin typeface="Cambria Math"/>
                                          </a:rPr>
                                        </m:ctrlPr>
                                      </m:sSubPr>
                                      <m:e>
                                        <m:r>
                                          <a:rPr lang="en-US" sz="1400">
                                            <a:effectLst/>
                                            <a:latin typeface="Cambria Math"/>
                                          </a:rPr>
                                          <m:t>𝑅</m:t>
                                        </m:r>
                                      </m:e>
                                      <m:sub>
                                        <m:r>
                                          <a:rPr lang="en-US" sz="1400">
                                            <a:effectLst/>
                                            <a:latin typeface="Cambria Math"/>
                                          </a:rPr>
                                          <m:t>𝐺</m:t>
                                        </m:r>
                                      </m:sub>
                                    </m:sSub>
                                  </m:den>
                                </m:f>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𝑅</m:t>
                                        </m:r>
                                      </m:e>
                                      <m:sub>
                                        <m:r>
                                          <a:rPr lang="en-US" sz="1400">
                                            <a:effectLst/>
                                            <a:latin typeface="Cambria Math"/>
                                          </a:rPr>
                                          <m:t>𝐹</m:t>
                                        </m:r>
                                      </m:sub>
                                    </m:sSub>
                                  </m:num>
                                  <m:den>
                                    <m:sSub>
                                      <m:sSubPr>
                                        <m:ctrlPr>
                                          <a:rPr lang="en-US" sz="1400" i="1">
                                            <a:effectLst/>
                                            <a:latin typeface="Cambria Math"/>
                                          </a:rPr>
                                        </m:ctrlPr>
                                      </m:sSubPr>
                                      <m:e>
                                        <m:r>
                                          <a:rPr lang="en-US" sz="1400">
                                            <a:effectLst/>
                                            <a:latin typeface="Cambria Math"/>
                                          </a:rPr>
                                          <m:t>𝑅</m:t>
                                        </m:r>
                                      </m:e>
                                      <m:sub>
                                        <m:r>
                                          <a:rPr lang="en-US" sz="1400">
                                            <a:effectLst/>
                                            <a:latin typeface="Cambria Math"/>
                                          </a:rPr>
                                          <m:t>𝐺</m:t>
                                        </m:r>
                                      </m:sub>
                                    </m:sSub>
                                  </m:den>
                                </m:f>
                                <m:r>
                                  <a:rPr lang="en-US" sz="1400">
                                    <a:effectLst/>
                                    <a:latin typeface="Cambria Math"/>
                                  </a:rPr>
                                  <m:t>=</m:t>
                                </m:r>
                                <m:f>
                                  <m:fPr>
                                    <m:ctrlPr>
                                      <a:rPr lang="en-US" sz="1400" i="1">
                                        <a:effectLst/>
                                        <a:latin typeface="Cambria Math"/>
                                      </a:rPr>
                                    </m:ctrlPr>
                                  </m:fPr>
                                  <m:num>
                                    <m:r>
                                      <a:rPr lang="en-US" sz="1400">
                                        <a:effectLst/>
                                        <a:latin typeface="Cambria Math"/>
                                      </a:rPr>
                                      <m:t>2</m:t>
                                    </m:r>
                                    <m:r>
                                      <a:rPr lang="en-US" sz="1400">
                                        <a:effectLst/>
                                        <a:latin typeface="Cambria Math"/>
                                      </a:rPr>
                                      <m:t>𝑘</m:t>
                                    </m:r>
                                    <m:r>
                                      <m:rPr>
                                        <m:sty m:val="p"/>
                                      </m:rPr>
                                      <a:rPr lang="en-US" sz="1400">
                                        <a:effectLst/>
                                        <a:latin typeface="Cambria Math"/>
                                      </a:rPr>
                                      <m:t>Ω</m:t>
                                    </m:r>
                                  </m:num>
                                  <m:den>
                                    <m:r>
                                      <a:rPr lang="en-US" sz="1400">
                                        <a:effectLst/>
                                        <a:latin typeface="Cambria Math"/>
                                      </a:rPr>
                                      <m:t>1</m:t>
                                    </m:r>
                                    <m:r>
                                      <a:rPr lang="en-US" sz="1400">
                                        <a:effectLst/>
                                        <a:latin typeface="Cambria Math"/>
                                      </a:rPr>
                                      <m:t>𝑘</m:t>
                                    </m:r>
                                    <m:r>
                                      <m:rPr>
                                        <m:sty m:val="p"/>
                                      </m:rPr>
                                      <a:rPr lang="en-US" sz="1400">
                                        <a:effectLst/>
                                        <a:latin typeface="Cambria Math"/>
                                      </a:rPr>
                                      <m:t>Ω</m:t>
                                    </m:r>
                                  </m:den>
                                </m:f>
                                <m:r>
                                  <a:rPr lang="en-US" sz="1400">
                                    <a:effectLst/>
                                    <a:latin typeface="Cambria Math"/>
                                  </a:rPr>
                                  <m:t>=2</m:t>
                                </m:r>
                                <m:f>
                                  <m:fPr>
                                    <m:type m:val="lin"/>
                                    <m:ctrlPr>
                                      <a:rPr lang="en-US" sz="1400" i="1">
                                        <a:effectLst/>
                                        <a:latin typeface="Cambria Math"/>
                                      </a:rPr>
                                    </m:ctrlPr>
                                  </m:fPr>
                                  <m:num>
                                    <m:r>
                                      <a:rPr lang="en-US" sz="1400">
                                        <a:effectLst/>
                                        <a:latin typeface="Cambria Math"/>
                                      </a:rPr>
                                      <m:t>𝑉</m:t>
                                    </m:r>
                                  </m:num>
                                  <m:den>
                                    <m:r>
                                      <a:rPr lang="en-US" sz="1400">
                                        <a:effectLst/>
                                        <a:latin typeface="Cambria Math"/>
                                      </a:rPr>
                                      <m:t>𝑉</m:t>
                                    </m:r>
                                  </m:den>
                                </m:f>
                              </m:oMath>
                            </m:oMathPara>
                          </a14:m>
                          <a:endParaRPr lang="en-US" sz="1400" dirty="0">
                            <a:effectLst/>
                            <a:latin typeface="Calibri"/>
                            <a:ea typeface="Calibri"/>
                            <a:cs typeface="Times New Roman"/>
                          </a:endParaRPr>
                        </a:p>
                      </a:txBody>
                      <a:tcPr marL="68580" marR="68580" marT="0" marB="0"/>
                    </a:tc>
                  </a:tr>
                  <a:tr h="660366">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𝑂𝑢𝑡𝑃</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num>
                                      <m:den>
                                        <m:r>
                                          <a:rPr lang="en-US" sz="1400">
                                            <a:effectLst/>
                                            <a:latin typeface="Cambria Math"/>
                                          </a:rPr>
                                          <m:t>2</m:t>
                                        </m:r>
                                      </m:den>
                                    </m:f>
                                  </m:e>
                                </m:d>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𝑂𝑢𝑡𝑃</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r>
                                          <a:rPr lang="en-US" sz="1400">
                                            <a:effectLst/>
                                            <a:latin typeface="Cambria Math"/>
                                          </a:rPr>
                                          <m:t>2</m:t>
                                        </m:r>
                                      </m:num>
                                      <m:den>
                                        <m:r>
                                          <a:rPr lang="en-US" sz="1400">
                                            <a:effectLst/>
                                            <a:latin typeface="Cambria Math"/>
                                          </a:rPr>
                                          <m:t>2</m:t>
                                        </m:r>
                                      </m:den>
                                    </m:f>
                                  </m:e>
                                </m:d>
                                <m:r>
                                  <a:rPr lang="en-US" sz="1400">
                                    <a:effectLst/>
                                    <a:latin typeface="Cambria Math"/>
                                  </a:rPr>
                                  <m:t>∙</m:t>
                                </m:r>
                                <m:d>
                                  <m:dPr>
                                    <m:ctrlPr>
                                      <a:rPr lang="en-US" sz="1400" i="1">
                                        <a:effectLst/>
                                        <a:latin typeface="Cambria Math"/>
                                      </a:rPr>
                                    </m:ctrlPr>
                                  </m:dPr>
                                  <m:e>
                                    <m:r>
                                      <a:rPr lang="en-US" sz="1400">
                                        <a:effectLst/>
                                        <a:latin typeface="Cambria Math"/>
                                      </a:rPr>
                                      <m:t>1.25</m:t>
                                    </m:r>
                                    <m:r>
                                      <a:rPr lang="en-US" sz="1400">
                                        <a:effectLst/>
                                        <a:latin typeface="Cambria Math"/>
                                      </a:rPr>
                                      <m:t>𝑉</m:t>
                                    </m:r>
                                  </m:e>
                                </m:d>
                                <m:r>
                                  <a:rPr lang="en-US" sz="1400">
                                    <a:effectLst/>
                                    <a:latin typeface="Cambria Math"/>
                                  </a:rPr>
                                  <m:t>+2.5</m:t>
                                </m:r>
                                <m:r>
                                  <a:rPr lang="en-US" sz="1400">
                                    <a:effectLst/>
                                    <a:latin typeface="Cambria Math"/>
                                  </a:rPr>
                                  <m:t>𝑉</m:t>
                                </m:r>
                                <m:r>
                                  <a:rPr lang="en-US" sz="1400">
                                    <a:effectLst/>
                                    <a:latin typeface="Cambria Math"/>
                                  </a:rPr>
                                  <m:t>=3.75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r h="660366">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𝑂𝑢𝑡𝑁</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num>
                                      <m:den>
                                        <m:r>
                                          <a:rPr lang="en-US" sz="1400">
                                            <a:effectLst/>
                                            <a:latin typeface="Cambria Math"/>
                                          </a:rPr>
                                          <m:t>2</m:t>
                                        </m:r>
                                      </m:den>
                                    </m:f>
                                  </m:e>
                                </m:d>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sSub>
                                  <m:sSubPr>
                                    <m:ctrlPr>
                                      <a:rPr lang="en-US" sz="1400" i="1">
                                        <a:effectLst/>
                                        <a:latin typeface="Cambria Math"/>
                                      </a:rPr>
                                    </m:ctrlPr>
                                  </m:sSubPr>
                                  <m:e>
                                    <m:r>
                                      <a:rPr lang="en-US" sz="1400">
                                        <a:effectLst/>
                                        <a:latin typeface="Cambria Math"/>
                                      </a:rPr>
                                      <m:t>𝑉</m:t>
                                    </m:r>
                                  </m:e>
                                  <m:sub>
                                    <m:r>
                                      <a:rPr lang="en-US" sz="1400">
                                        <a:effectLst/>
                                        <a:latin typeface="Cambria Math"/>
                                      </a:rPr>
                                      <m:t>𝑂𝐶𝑀</m:t>
                                    </m:r>
                                  </m:sub>
                                </m:sSub>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𝑂𝑢𝑡𝑁</m:t>
                                    </m:r>
                                  </m:sub>
                                </m:sSub>
                                <m:r>
                                  <a:rPr lang="en-US" sz="1400">
                                    <a:effectLst/>
                                    <a:latin typeface="Cambria Math"/>
                                  </a:rPr>
                                  <m:t>=−</m:t>
                                </m:r>
                                <m:d>
                                  <m:dPr>
                                    <m:ctrlPr>
                                      <a:rPr lang="en-US" sz="1400" i="1">
                                        <a:effectLst/>
                                        <a:latin typeface="Cambria Math"/>
                                      </a:rPr>
                                    </m:ctrlPr>
                                  </m:dPr>
                                  <m:e>
                                    <m:f>
                                      <m:fPr>
                                        <m:ctrlPr>
                                          <a:rPr lang="en-US" sz="1400" i="1">
                                            <a:effectLst/>
                                            <a:latin typeface="Cambria Math"/>
                                          </a:rPr>
                                        </m:ctrlPr>
                                      </m:fPr>
                                      <m:num>
                                        <m:r>
                                          <a:rPr lang="en-US" sz="1400">
                                            <a:effectLst/>
                                            <a:latin typeface="Cambria Math"/>
                                          </a:rPr>
                                          <m:t>2</m:t>
                                        </m:r>
                                      </m:num>
                                      <m:den>
                                        <m:r>
                                          <a:rPr lang="en-US" sz="1400">
                                            <a:effectLst/>
                                            <a:latin typeface="Cambria Math"/>
                                          </a:rPr>
                                          <m:t>2</m:t>
                                        </m:r>
                                      </m:den>
                                    </m:f>
                                  </m:e>
                                </m:d>
                                <m:r>
                                  <a:rPr lang="en-US" sz="1400">
                                    <a:effectLst/>
                                    <a:latin typeface="Cambria Math"/>
                                  </a:rPr>
                                  <m:t>∙</m:t>
                                </m:r>
                                <m:d>
                                  <m:dPr>
                                    <m:ctrlPr>
                                      <a:rPr lang="en-US" sz="1400" i="1">
                                        <a:effectLst/>
                                        <a:latin typeface="Cambria Math"/>
                                      </a:rPr>
                                    </m:ctrlPr>
                                  </m:dPr>
                                  <m:e>
                                    <m:r>
                                      <a:rPr lang="en-US" sz="1400">
                                        <a:effectLst/>
                                        <a:latin typeface="Cambria Math"/>
                                      </a:rPr>
                                      <m:t>1.25</m:t>
                                    </m:r>
                                    <m:r>
                                      <a:rPr lang="en-US" sz="1400">
                                        <a:effectLst/>
                                        <a:latin typeface="Cambria Math"/>
                                      </a:rPr>
                                      <m:t>𝑉</m:t>
                                    </m:r>
                                  </m:e>
                                </m:d>
                                <m:r>
                                  <a:rPr lang="en-US" sz="1400">
                                    <a:effectLst/>
                                    <a:latin typeface="Cambria Math"/>
                                  </a:rPr>
                                  <m:t>+2.5</m:t>
                                </m:r>
                                <m:r>
                                  <a:rPr lang="en-US" sz="1400">
                                    <a:effectLst/>
                                    <a:latin typeface="Cambria Math"/>
                                  </a:rPr>
                                  <m:t>𝑉</m:t>
                                </m:r>
                                <m:r>
                                  <a:rPr lang="en-US" sz="1400">
                                    <a:effectLst/>
                                    <a:latin typeface="Cambria Math"/>
                                  </a:rPr>
                                  <m:t>=1.25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r h="326570">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𝑂𝑢𝑡𝐷𝑖𝑓</m:t>
                                    </m:r>
                                  </m:sub>
                                </m:sSub>
                                <m:r>
                                  <a:rPr lang="en-US" sz="1400">
                                    <a:effectLst/>
                                    <a:latin typeface="Cambria Math"/>
                                  </a:rPr>
                                  <m:t>=</m:t>
                                </m:r>
                                <m:sSub>
                                  <m:sSubPr>
                                    <m:ctrlPr>
                                      <a:rPr lang="en-US" sz="1400" i="1">
                                        <a:effectLst/>
                                        <a:latin typeface="Cambria Math"/>
                                      </a:rPr>
                                    </m:ctrlPr>
                                  </m:sSubPr>
                                  <m:e>
                                    <m:r>
                                      <a:rPr lang="en-US" sz="1400">
                                        <a:effectLst/>
                                        <a:latin typeface="Cambria Math"/>
                                      </a:rPr>
                                      <m:t>𝐴</m:t>
                                    </m:r>
                                  </m:e>
                                  <m:sub>
                                    <m:r>
                                      <a:rPr lang="en-US" sz="1400">
                                        <a:effectLst/>
                                        <a:latin typeface="Cambria Math"/>
                                      </a:rPr>
                                      <m:t>𝑣𝑑𝑖𝑓</m:t>
                                    </m:r>
                                  </m:sub>
                                </m:sSub>
                                <m:r>
                                  <a:rPr lang="en-US" sz="1400">
                                    <a:effectLst/>
                                    <a:latin typeface="Cambria Math"/>
                                  </a:rPr>
                                  <m:t>∙</m:t>
                                </m:r>
                                <m:sSub>
                                  <m:sSubPr>
                                    <m:ctrlPr>
                                      <a:rPr lang="en-US" sz="1400" i="1">
                                        <a:effectLst/>
                                        <a:latin typeface="Cambria Math"/>
                                      </a:rPr>
                                    </m:ctrlPr>
                                  </m:sSubPr>
                                  <m:e>
                                    <m:r>
                                      <a:rPr lang="en-US" sz="1400">
                                        <a:effectLst/>
                                        <a:latin typeface="Cambria Math"/>
                                      </a:rPr>
                                      <m:t>(</m:t>
                                    </m:r>
                                    <m:r>
                                      <a:rPr lang="en-US" sz="1400">
                                        <a:effectLst/>
                                        <a:latin typeface="Cambria Math"/>
                                      </a:rPr>
                                      <m:t>𝑉</m:t>
                                    </m:r>
                                  </m:e>
                                  <m:sub>
                                    <m:r>
                                      <a:rPr lang="en-US" sz="1400">
                                        <a:effectLst/>
                                        <a:latin typeface="Cambria Math"/>
                                      </a:rPr>
                                      <m:t>𝑖𝑛</m:t>
                                    </m:r>
                                  </m:sub>
                                </m:sSub>
                                <m:r>
                                  <a:rPr lang="en-US" sz="1400">
                                    <a:effectLst/>
                                    <a:latin typeface="Cambria Math"/>
                                  </a:rPr>
                                  <m:t>)</m:t>
                                </m:r>
                              </m:oMath>
                            </m:oMathPara>
                          </a14:m>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en-US" sz="1400" i="1">
                                        <a:effectLst/>
                                        <a:latin typeface="Cambria Math"/>
                                      </a:rPr>
                                    </m:ctrlPr>
                                  </m:sSubPr>
                                  <m:e>
                                    <m:r>
                                      <a:rPr lang="en-US" sz="1400">
                                        <a:effectLst/>
                                        <a:latin typeface="Cambria Math"/>
                                      </a:rPr>
                                      <m:t>𝑉</m:t>
                                    </m:r>
                                  </m:e>
                                  <m:sub>
                                    <m:r>
                                      <a:rPr lang="en-US" sz="1400">
                                        <a:effectLst/>
                                        <a:latin typeface="Cambria Math"/>
                                      </a:rPr>
                                      <m:t>𝑂𝑢𝑡𝐷𝑖𝑓</m:t>
                                    </m:r>
                                  </m:sub>
                                </m:sSub>
                                <m:r>
                                  <a:rPr lang="en-US" sz="1400">
                                    <a:effectLst/>
                                    <a:latin typeface="Cambria Math"/>
                                  </a:rPr>
                                  <m:t>=2∙</m:t>
                                </m:r>
                                <m:d>
                                  <m:dPr>
                                    <m:ctrlPr>
                                      <a:rPr lang="en-US" sz="1400" i="1">
                                        <a:effectLst/>
                                        <a:latin typeface="Cambria Math"/>
                                      </a:rPr>
                                    </m:ctrlPr>
                                  </m:dPr>
                                  <m:e>
                                    <m:r>
                                      <a:rPr lang="en-US" sz="1400">
                                        <a:effectLst/>
                                        <a:latin typeface="Cambria Math"/>
                                      </a:rPr>
                                      <m:t>3.75</m:t>
                                    </m:r>
                                    <m:r>
                                      <a:rPr lang="en-US" sz="1400">
                                        <a:effectLst/>
                                        <a:latin typeface="Cambria Math"/>
                                      </a:rPr>
                                      <m:t>𝑉</m:t>
                                    </m:r>
                                    <m:r>
                                      <a:rPr lang="en-US" sz="1400">
                                        <a:effectLst/>
                                        <a:latin typeface="Cambria Math"/>
                                      </a:rPr>
                                      <m:t>−1.25</m:t>
                                    </m:r>
                                    <m:r>
                                      <a:rPr lang="en-US" sz="1400">
                                        <a:effectLst/>
                                        <a:latin typeface="Cambria Math"/>
                                      </a:rPr>
                                      <m:t>𝑉</m:t>
                                    </m:r>
                                  </m:e>
                                </m:d>
                                <m:r>
                                  <a:rPr lang="en-US" sz="1400">
                                    <a:effectLst/>
                                    <a:latin typeface="Cambria Math"/>
                                  </a:rPr>
                                  <m:t>=2.5</m:t>
                                </m:r>
                                <m:r>
                                  <a:rPr lang="en-US" sz="1400">
                                    <a:effectLst/>
                                    <a:latin typeface="Cambria Math"/>
                                  </a:rPr>
                                  <m:t>𝑉</m:t>
                                </m:r>
                              </m:oMath>
                            </m:oMathPara>
                          </a14:m>
                          <a:endParaRPr lang="en-US" sz="1400" dirty="0">
                            <a:effectLst/>
                            <a:latin typeface="Calibri"/>
                            <a:ea typeface="Calibri"/>
                            <a:cs typeface="Times New Roman"/>
                          </a:endParaRPr>
                        </a:p>
                      </a:txBody>
                      <a:tcPr marL="68580" marR="68580" marT="0" marB="0"/>
                    </a:tc>
                  </a:tr>
                </a:tbl>
              </a:graphicData>
            </a:graphic>
          </p:graphicFrame>
        </mc:Choice>
        <mc:Fallback xmlns="">
          <p:graphicFrame>
            <p:nvGraphicFramePr>
              <p:cNvPr id="7" name="Table 6"/>
              <p:cNvGraphicFramePr>
                <a:graphicFrameLocks noGrp="1"/>
              </p:cNvGraphicFramePr>
              <p:nvPr>
                <p:extLst>
                  <p:ext uri="{D42A27DB-BD31-4B8C-83A1-F6EECF244321}">
                    <p14:modId xmlns:a14="http://schemas.microsoft.com/office/drawing/2010/main" xmlns="" xmlns:p14="http://schemas.microsoft.com/office/powerpoint/2010/main" val="979503563"/>
                  </p:ext>
                </p:extLst>
              </p:nvPr>
            </p:nvGraphicFramePr>
            <p:xfrm>
              <a:off x="7315200" y="4800600"/>
              <a:ext cx="7239000" cy="2659825"/>
            </p:xfrm>
            <a:graphic>
              <a:graphicData uri="http://schemas.openxmlformats.org/drawingml/2006/table">
                <a:tbl>
                  <a:tblPr firstRow="1" firstCol="1" bandRow="1">
                    <a:tableStyleId>{2D5ABB26-0587-4C30-8999-92F81FD0307C}</a:tableStyleId>
                  </a:tblPr>
                  <a:tblGrid>
                    <a:gridCol w="3143250"/>
                    <a:gridCol w="4095750"/>
                  </a:tblGrid>
                  <a:tr h="335925">
                    <a:tc>
                      <a:txBody>
                        <a:bodyPr/>
                        <a:lstStyle/>
                        <a:p>
                          <a:pPr marL="0" marR="0">
                            <a:lnSpc>
                              <a:spcPct val="115000"/>
                            </a:lnSpc>
                            <a:spcBef>
                              <a:spcPts val="0"/>
                            </a:spcBef>
                            <a:spcAft>
                              <a:spcPts val="0"/>
                            </a:spcAft>
                          </a:pPr>
                          <a:r>
                            <a:rPr lang="en-US" sz="1600" dirty="0">
                              <a:effectLst/>
                            </a:rPr>
                            <a:t>Equations for this Configuration</a:t>
                          </a:r>
                          <a:endParaRPr lang="en-US" sz="1400" dirty="0">
                            <a:effectLst/>
                            <a:latin typeface="Calibri"/>
                            <a:ea typeface="Calibri"/>
                            <a:cs typeface="Times New Roman"/>
                          </a:endParaRPr>
                        </a:p>
                      </a:txBody>
                      <a:tcPr marL="68580" marR="68580" marT="0" marB="0"/>
                    </a:tc>
                    <a:tc>
                      <a:txBody>
                        <a:bodyPr/>
                        <a:lstStyle/>
                        <a:p>
                          <a:endParaRPr lang="en-US"/>
                        </a:p>
                      </a:txBody>
                      <a:tcPr marL="68580" marR="68580" marT="0" marB="0">
                        <a:blipFill rotWithShape="1">
                          <a:blip r:embed="rId7"/>
                          <a:stretch>
                            <a:fillRect l="-76786" t="-14545" b="-672727"/>
                          </a:stretch>
                        </a:blipFill>
                      </a:tcPr>
                    </a:tc>
                  </a:tr>
                  <a:tr h="607573">
                    <a:tc>
                      <a:txBody>
                        <a:bodyPr/>
                        <a:lstStyle/>
                        <a:p>
                          <a:endParaRPr lang="en-US"/>
                        </a:p>
                      </a:txBody>
                      <a:tcPr marL="68580" marR="68580" marT="0" marB="0">
                        <a:blipFill rotWithShape="1">
                          <a:blip r:embed="rId7"/>
                          <a:stretch>
                            <a:fillRect t="-63000" r="-130233" b="-270000"/>
                          </a:stretch>
                        </a:blipFill>
                      </a:tcPr>
                    </a:tc>
                    <a:tc>
                      <a:txBody>
                        <a:bodyPr/>
                        <a:lstStyle/>
                        <a:p>
                          <a:endParaRPr lang="en-US"/>
                        </a:p>
                      </a:txBody>
                      <a:tcPr marL="68580" marR="68580" marT="0" marB="0">
                        <a:blipFill rotWithShape="1">
                          <a:blip r:embed="rId7"/>
                          <a:stretch>
                            <a:fillRect l="-76786" t="-63000" b="-270000"/>
                          </a:stretch>
                        </a:blipFill>
                      </a:tcPr>
                    </a:tc>
                  </a:tr>
                  <a:tr h="660366">
                    <a:tc>
                      <a:txBody>
                        <a:bodyPr/>
                        <a:lstStyle/>
                        <a:p>
                          <a:endParaRPr lang="en-US"/>
                        </a:p>
                      </a:txBody>
                      <a:tcPr marL="68580" marR="68580" marT="0" marB="0">
                        <a:blipFill rotWithShape="1">
                          <a:blip r:embed="rId7"/>
                          <a:stretch>
                            <a:fillRect t="-150926" r="-130233" b="-150000"/>
                          </a:stretch>
                        </a:blipFill>
                      </a:tcPr>
                    </a:tc>
                    <a:tc>
                      <a:txBody>
                        <a:bodyPr/>
                        <a:lstStyle/>
                        <a:p>
                          <a:endParaRPr lang="en-US"/>
                        </a:p>
                      </a:txBody>
                      <a:tcPr marL="68580" marR="68580" marT="0" marB="0">
                        <a:blipFill rotWithShape="1">
                          <a:blip r:embed="rId7"/>
                          <a:stretch>
                            <a:fillRect l="-76786" t="-150926" b="-150000"/>
                          </a:stretch>
                        </a:blipFill>
                      </a:tcPr>
                    </a:tc>
                  </a:tr>
                  <a:tr h="660366">
                    <a:tc>
                      <a:txBody>
                        <a:bodyPr/>
                        <a:lstStyle/>
                        <a:p>
                          <a:endParaRPr lang="en-US"/>
                        </a:p>
                      </a:txBody>
                      <a:tcPr marL="68580" marR="68580" marT="0" marB="0">
                        <a:blipFill rotWithShape="1">
                          <a:blip r:embed="rId7"/>
                          <a:stretch>
                            <a:fillRect t="-250926" r="-130233" b="-50000"/>
                          </a:stretch>
                        </a:blipFill>
                      </a:tcPr>
                    </a:tc>
                    <a:tc>
                      <a:txBody>
                        <a:bodyPr/>
                        <a:lstStyle/>
                        <a:p>
                          <a:endParaRPr lang="en-US"/>
                        </a:p>
                      </a:txBody>
                      <a:tcPr marL="68580" marR="68580" marT="0" marB="0">
                        <a:blipFill rotWithShape="1">
                          <a:blip r:embed="rId7"/>
                          <a:stretch>
                            <a:fillRect l="-76786" t="-250926" b="-50000"/>
                          </a:stretch>
                        </a:blipFill>
                      </a:tcPr>
                    </a:tc>
                  </a:tr>
                  <a:tr h="326570">
                    <a:tc>
                      <a:txBody>
                        <a:bodyPr/>
                        <a:lstStyle/>
                        <a:p>
                          <a:endParaRPr lang="en-US"/>
                        </a:p>
                      </a:txBody>
                      <a:tcPr marL="68580" marR="68580" marT="0" marB="0">
                        <a:blipFill rotWithShape="1">
                          <a:blip r:embed="rId7"/>
                          <a:stretch>
                            <a:fillRect t="-701852" r="-130233"/>
                          </a:stretch>
                        </a:blipFill>
                      </a:tcPr>
                    </a:tc>
                    <a:tc>
                      <a:txBody>
                        <a:bodyPr/>
                        <a:lstStyle/>
                        <a:p>
                          <a:endParaRPr lang="en-US"/>
                        </a:p>
                      </a:txBody>
                      <a:tcPr marL="68580" marR="68580" marT="0" marB="0">
                        <a:blipFill rotWithShape="1">
                          <a:blip r:embed="rId7"/>
                          <a:stretch>
                            <a:fillRect l="-76786" t="-701852"/>
                          </a:stretch>
                        </a:blipFill>
                      </a:tcPr>
                    </a:tc>
                  </a:tr>
                </a:tbl>
              </a:graphicData>
            </a:graphic>
          </p:graphicFrame>
        </mc:Fallback>
      </mc:AlternateContent>
      <p:sp>
        <p:nvSpPr>
          <p:cNvPr id="13" name="Rounded Rectangle 12"/>
          <p:cNvSpPr/>
          <p:nvPr/>
        </p:nvSpPr>
        <p:spPr>
          <a:xfrm>
            <a:off x="7086600" y="4724400"/>
            <a:ext cx="7467600" cy="2743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797072584"/>
              </p:ext>
            </p:extLst>
          </p:nvPr>
        </p:nvGraphicFramePr>
        <p:xfrm>
          <a:off x="5562600" y="1005840"/>
          <a:ext cx="8802293" cy="3786134"/>
        </p:xfrm>
        <a:graphic>
          <a:graphicData uri="http://schemas.openxmlformats.org/presentationml/2006/ole">
            <mc:AlternateContent xmlns:mc="http://schemas.openxmlformats.org/markup-compatibility/2006">
              <mc:Choice xmlns:v="urn:schemas-microsoft-com:vml" Requires="v">
                <p:oleObj spid="_x0000_s119967" name="Visio" r:id="rId8" imgW="9780325" imgH="4206816" progId="">
                  <p:embed/>
                </p:oleObj>
              </mc:Choice>
              <mc:Fallback>
                <p:oleObj name="Visio" r:id="rId8" imgW="9780325" imgH="4206816"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2600" y="1005840"/>
                        <a:ext cx="8802293" cy="37861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697084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 Linear Range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51</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734696868"/>
              </p:ext>
            </p:extLst>
          </p:nvPr>
        </p:nvGraphicFramePr>
        <p:xfrm>
          <a:off x="76200" y="1219200"/>
          <a:ext cx="5506511" cy="5943600"/>
        </p:xfrm>
        <a:graphic>
          <a:graphicData uri="http://schemas.openxmlformats.org/presentationml/2006/ole">
            <mc:AlternateContent xmlns:mc="http://schemas.openxmlformats.org/markup-compatibility/2006">
              <mc:Choice xmlns:v="urn:schemas-microsoft-com:vml" Requires="v">
                <p:oleObj spid="_x0000_s120990" name="Visio" r:id="rId4" imgW="4456545" imgH="4748760" progId="">
                  <p:embed/>
                </p:oleObj>
              </mc:Choice>
              <mc:Fallback>
                <p:oleObj name="Visio" r:id="rId4" imgW="4456545" imgH="47487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219200"/>
                        <a:ext cx="5506511" cy="594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00927877"/>
              </p:ext>
            </p:extLst>
          </p:nvPr>
        </p:nvGraphicFramePr>
        <p:xfrm>
          <a:off x="5638800" y="6015888"/>
          <a:ext cx="8686800" cy="1393609"/>
        </p:xfrm>
        <a:graphic>
          <a:graphicData uri="http://schemas.openxmlformats.org/drawingml/2006/table">
            <a:tbl>
              <a:tblPr firstRow="1" firstCol="1" bandRow="1">
                <a:tableStyleId>{5C22544A-7EE6-4342-B048-85BDC9FD1C3A}</a:tableStyleId>
              </a:tblPr>
              <a:tblGrid>
                <a:gridCol w="2896881"/>
                <a:gridCol w="1485580"/>
                <a:gridCol w="1262743"/>
                <a:gridCol w="965627"/>
                <a:gridCol w="1262743"/>
                <a:gridCol w="813226"/>
              </a:tblGrid>
              <a:tr h="221061">
                <a:tc gridSpan="2">
                  <a:txBody>
                    <a:bodyPr/>
                    <a:lstStyle/>
                    <a:p>
                      <a:pPr marL="0" marR="0">
                        <a:lnSpc>
                          <a:spcPct val="115000"/>
                        </a:lnSpc>
                        <a:spcBef>
                          <a:spcPts val="0"/>
                        </a:spcBef>
                        <a:spcAft>
                          <a:spcPts val="0"/>
                        </a:spcAft>
                      </a:pPr>
                      <a:r>
                        <a:rPr lang="en-US" sz="1600" dirty="0" smtClean="0">
                          <a:solidFill>
                            <a:sysClr val="windowText" lastClr="000000"/>
                          </a:solidFill>
                          <a:effectLst/>
                        </a:rPr>
                        <a:t>PARAMETER ADS9110</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600" dirty="0">
                          <a:solidFill>
                            <a:sysClr val="windowText" lastClr="000000"/>
                          </a:solidFill>
                          <a:effectLst/>
                        </a:rPr>
                        <a:t>MIN</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TYP</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MAX</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UNIT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8233">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Full-scale</a:t>
                      </a:r>
                      <a:r>
                        <a:rPr lang="en-US" sz="1600" b="0" baseline="0" dirty="0" smtClean="0">
                          <a:solidFill>
                            <a:sysClr val="windowText" lastClr="000000"/>
                          </a:solidFill>
                          <a:effectLst/>
                          <a:latin typeface="+mn-lt"/>
                          <a:ea typeface="Calibri"/>
                          <a:cs typeface="Times New Roman"/>
                        </a:rPr>
                        <a:t> input voltage span</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a:t>
                      </a:r>
                      <a:r>
                        <a:rPr lang="en-US" sz="1600" dirty="0" err="1" smtClean="0">
                          <a:latin typeface="+mn-lt"/>
                        </a:rPr>
                        <a:t>Vref</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0" smtClean="0">
                          <a:solidFill>
                            <a:sysClr val="windowText" lastClr="000000"/>
                          </a:solidFill>
                          <a:effectLst/>
                          <a:latin typeface="+mn-lt"/>
                          <a:ea typeface="Calibri"/>
                          <a:cs typeface="Times New Roman"/>
                        </a:rPr>
                        <a:t>V</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8233">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Absolute Input voltage</a:t>
                      </a:r>
                      <a:r>
                        <a:rPr lang="en-US" sz="1600" b="0" baseline="0" dirty="0" smtClean="0">
                          <a:solidFill>
                            <a:sysClr val="windowText" lastClr="000000"/>
                          </a:solidFill>
                          <a:effectLst/>
                          <a:latin typeface="+mn-lt"/>
                          <a:ea typeface="Calibri"/>
                          <a:cs typeface="Times New Roman"/>
                        </a:rPr>
                        <a:t> range</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600" b="0" baseline="0" dirty="0" smtClean="0">
                          <a:solidFill>
                            <a:sysClr val="windowText" lastClr="000000"/>
                          </a:solidFill>
                          <a:effectLst/>
                          <a:latin typeface="+mn-lt"/>
                          <a:ea typeface="Calibri"/>
                          <a:cs typeface="Times New Roman"/>
                        </a:rPr>
                        <a:t>AIN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AVDD+0.1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0" smtClean="0">
                          <a:solidFill>
                            <a:sysClr val="windowText" lastClr="000000"/>
                          </a:solidFill>
                          <a:effectLst/>
                          <a:latin typeface="+mn-lt"/>
                          <a:ea typeface="Calibri"/>
                          <a:cs typeface="Times New Roman"/>
                        </a:rPr>
                        <a:t>V</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1673">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Common-mode</a:t>
                      </a:r>
                      <a:r>
                        <a:rPr lang="en-US" sz="1600" b="0" baseline="0" dirty="0" smtClean="0">
                          <a:solidFill>
                            <a:sysClr val="windowText" lastClr="000000"/>
                          </a:solidFill>
                          <a:effectLst/>
                          <a:latin typeface="+mn-lt"/>
                          <a:ea typeface="Calibri"/>
                          <a:cs typeface="Times New Roman"/>
                        </a:rPr>
                        <a:t> voltage range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a:t>
                      </a:r>
                      <a:r>
                        <a:rPr lang="en-US" sz="1600" dirty="0" err="1" smtClean="0">
                          <a:latin typeface="+mn-lt"/>
                        </a:rPr>
                        <a:t>Vref</a:t>
                      </a:r>
                      <a:r>
                        <a:rPr lang="en-US" sz="1600" dirty="0" smtClean="0">
                          <a:latin typeface="+mn-lt"/>
                        </a:rPr>
                        <a:t>/2)-0.1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dirty="0" err="1" smtClean="0">
                          <a:latin typeface="+mn-lt"/>
                        </a:rPr>
                        <a:t>Vref</a:t>
                      </a:r>
                      <a:r>
                        <a:rPr lang="en-US" sz="1600" dirty="0" smtClean="0">
                          <a:latin typeface="+mn-lt"/>
                        </a:rPr>
                        <a:t>/2</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600" dirty="0" smtClean="0">
                          <a:latin typeface="+mn-lt"/>
                        </a:rPr>
                        <a:t>(</a:t>
                      </a:r>
                      <a:r>
                        <a:rPr lang="en-US" sz="1600" dirty="0" err="1" smtClean="0">
                          <a:latin typeface="+mn-lt"/>
                        </a:rPr>
                        <a:t>Vref</a:t>
                      </a:r>
                      <a:r>
                        <a:rPr lang="en-US" sz="1600" dirty="0" smtClean="0">
                          <a:latin typeface="+mn-lt"/>
                        </a:rPr>
                        <a:t>/2)+0.1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V</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688821775"/>
              </p:ext>
            </p:extLst>
          </p:nvPr>
        </p:nvGraphicFramePr>
        <p:xfrm>
          <a:off x="6096000" y="557213"/>
          <a:ext cx="8272463" cy="3862387"/>
        </p:xfrm>
        <a:graphic>
          <a:graphicData uri="http://schemas.openxmlformats.org/presentationml/2006/ole">
            <mc:AlternateContent xmlns:mc="http://schemas.openxmlformats.org/markup-compatibility/2006">
              <mc:Choice xmlns:v="urn:schemas-microsoft-com:vml" Requires="v">
                <p:oleObj spid="_x0000_s120991" name="Visio" r:id="rId6" imgW="8272983" imgH="3862944" progId="">
                  <p:embed/>
                </p:oleObj>
              </mc:Choice>
              <mc:Fallback>
                <p:oleObj name="Visio" r:id="rId6" imgW="8272983" imgH="3862944"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557213"/>
                        <a:ext cx="8272463" cy="3862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193952474"/>
              </p:ext>
            </p:extLst>
          </p:nvPr>
        </p:nvGraphicFramePr>
        <p:xfrm>
          <a:off x="5638800" y="4707864"/>
          <a:ext cx="8686800" cy="930936"/>
        </p:xfrm>
        <a:graphic>
          <a:graphicData uri="http://schemas.openxmlformats.org/drawingml/2006/table">
            <a:tbl>
              <a:tblPr firstRow="1" firstCol="1" bandRow="1">
                <a:tableStyleId>{5C22544A-7EE6-4342-B048-85BDC9FD1C3A}</a:tableStyleId>
              </a:tblPr>
              <a:tblGrid>
                <a:gridCol w="2896881"/>
                <a:gridCol w="1294119"/>
                <a:gridCol w="1143000"/>
                <a:gridCol w="1276831"/>
                <a:gridCol w="1262743"/>
                <a:gridCol w="813226"/>
              </a:tblGrid>
              <a:tr h="311734">
                <a:tc gridSpan="2">
                  <a:txBody>
                    <a:bodyPr/>
                    <a:lstStyle/>
                    <a:p>
                      <a:pPr marL="0" marR="0">
                        <a:lnSpc>
                          <a:spcPct val="115000"/>
                        </a:lnSpc>
                        <a:spcBef>
                          <a:spcPts val="0"/>
                        </a:spcBef>
                        <a:spcAft>
                          <a:spcPts val="0"/>
                        </a:spcAft>
                      </a:pPr>
                      <a:r>
                        <a:rPr lang="en-US" sz="1600" dirty="0" smtClean="0">
                          <a:solidFill>
                            <a:sysClr val="windowText" lastClr="000000"/>
                          </a:solidFill>
                          <a:effectLst/>
                        </a:rPr>
                        <a:t>PARAMETER THS4521</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600" dirty="0">
                          <a:solidFill>
                            <a:sysClr val="windowText" lastClr="000000"/>
                          </a:solidFill>
                          <a:effectLst/>
                        </a:rPr>
                        <a:t>MIN</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TYP</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MAX</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gn="ctr">
                        <a:lnSpc>
                          <a:spcPct val="115000"/>
                        </a:lnSpc>
                        <a:spcBef>
                          <a:spcPts val="0"/>
                        </a:spcBef>
                        <a:spcAft>
                          <a:spcPts val="0"/>
                        </a:spcAft>
                      </a:pPr>
                      <a:r>
                        <a:rPr lang="en-US" sz="1600" dirty="0">
                          <a:solidFill>
                            <a:sysClr val="windowText" lastClr="000000"/>
                          </a:solidFill>
                          <a:effectLst/>
                        </a:rPr>
                        <a:t>UNIT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Output voltage</a:t>
                      </a:r>
                      <a:r>
                        <a:rPr lang="en-US" sz="1600" b="0" baseline="0" dirty="0" smtClean="0">
                          <a:solidFill>
                            <a:sysClr val="windowText" lastClr="000000"/>
                          </a:solidFill>
                          <a:effectLst/>
                          <a:latin typeface="+mn-lt"/>
                          <a:ea typeface="Calibri"/>
                          <a:cs typeface="Times New Roman"/>
                        </a:rPr>
                        <a:t> low</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(V-)</a:t>
                      </a:r>
                      <a:r>
                        <a:rPr lang="en-US" sz="1600" baseline="0" dirty="0" smtClean="0"/>
                        <a:t> + </a:t>
                      </a:r>
                      <a:r>
                        <a:rPr lang="en-US" sz="1600" dirty="0" smtClean="0"/>
                        <a:t>0.1</a:t>
                      </a:r>
                      <a:endParaRPr lang="en-US" sz="16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(V-)</a:t>
                      </a:r>
                      <a:r>
                        <a:rPr lang="en-US" sz="1600" baseline="0" dirty="0" smtClean="0"/>
                        <a:t> + </a:t>
                      </a:r>
                      <a:r>
                        <a:rPr lang="en-US" sz="1600" dirty="0" smtClean="0"/>
                        <a:t>0.15</a:t>
                      </a:r>
                      <a:endParaRPr lang="en-US" sz="16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smtClean="0"/>
                        <a:t>V</a:t>
                      </a:r>
                      <a:endParaRPr lang="en-US" sz="1600"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600" b="0" dirty="0" smtClean="0">
                          <a:solidFill>
                            <a:sysClr val="windowText" lastClr="000000"/>
                          </a:solidFill>
                          <a:effectLst/>
                          <a:latin typeface="+mn-lt"/>
                          <a:ea typeface="Calibri"/>
                          <a:cs typeface="Times New Roman"/>
                        </a:rPr>
                        <a:t>Output voltage</a:t>
                      </a:r>
                      <a:r>
                        <a:rPr lang="en-US" sz="1600" b="0" baseline="0" dirty="0" smtClean="0">
                          <a:solidFill>
                            <a:sysClr val="windowText" lastClr="000000"/>
                          </a:solidFill>
                          <a:effectLst/>
                          <a:latin typeface="+mn-lt"/>
                          <a:ea typeface="Calibri"/>
                          <a:cs typeface="Times New Roman"/>
                        </a:rPr>
                        <a:t> high</a:t>
                      </a:r>
                      <a:endParaRPr lang="en-US" sz="1600" b="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(V+)</a:t>
                      </a:r>
                      <a:r>
                        <a:rPr lang="en-US" sz="1600" baseline="0" dirty="0" smtClean="0">
                          <a:latin typeface="+mn-lt"/>
                        </a:rPr>
                        <a:t> – 0.3</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(V+)</a:t>
                      </a:r>
                      <a:r>
                        <a:rPr lang="en-US" sz="1600" baseline="0" dirty="0" smtClean="0"/>
                        <a:t> – 0.25</a:t>
                      </a:r>
                      <a:endParaRPr lang="en-US" sz="16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600" dirty="0" smtClean="0"/>
                        <a:t>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9865303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06833"/>
            <a:ext cx="14401800" cy="2194562"/>
          </a:xfrm>
        </p:spPr>
        <p:txBody>
          <a:bodyPr/>
          <a:lstStyle/>
          <a:p>
            <a:pPr algn="ctr"/>
            <a:r>
              <a:rPr lang="en-US" sz="7200" dirty="0" smtClean="0">
                <a:solidFill>
                  <a:srgbClr val="DE0000"/>
                </a:solidFill>
              </a:rPr>
              <a:t>That concludes the theory!</a:t>
            </a:r>
            <a:r>
              <a:rPr lang="en-US" sz="7200" dirty="0">
                <a:solidFill>
                  <a:srgbClr val="DE0000"/>
                </a:solidFill>
              </a:rPr>
              <a:t/>
            </a:r>
            <a:br>
              <a:rPr lang="en-US" sz="7200" dirty="0">
                <a:solidFill>
                  <a:srgbClr val="DE0000"/>
                </a:solidFill>
              </a:rPr>
            </a:br>
            <a:r>
              <a:rPr lang="en-US" sz="7200" dirty="0" smtClean="0">
                <a:solidFill>
                  <a:srgbClr val="DE0000"/>
                </a:solidFill>
              </a:rPr>
              <a:t>Let’s do a final Q &amp; A </a:t>
            </a:r>
            <a:br>
              <a:rPr lang="en-US" sz="7200" dirty="0" smtClean="0">
                <a:solidFill>
                  <a:srgbClr val="DE0000"/>
                </a:solidFill>
              </a:rPr>
            </a:br>
            <a:r>
              <a:rPr lang="en-US" sz="7200" dirty="0" smtClean="0">
                <a:solidFill>
                  <a:srgbClr val="DE0000"/>
                </a:solidFill>
              </a:rPr>
              <a:t>before the hands on experiment</a:t>
            </a:r>
            <a:endParaRPr lang="en-US" sz="48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52</a:t>
            </a:fld>
            <a:endParaRPr lang="en-US"/>
          </a:p>
        </p:txBody>
      </p:sp>
    </p:spTree>
    <p:extLst>
      <p:ext uri="{BB962C8B-B14F-4D97-AF65-F5344CB8AC3E}">
        <p14:creationId xmlns:p14="http://schemas.microsoft.com/office/powerpoint/2010/main" val="2998170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D430B41-3034-4777-B6DE-71856D985697}" type="slidenum">
              <a:rPr lang="en-US" smtClean="0"/>
              <a:pPr>
                <a:defRPr/>
              </a:pPr>
              <a:t>53</a:t>
            </a:fld>
            <a:endParaRPr lang="en-US"/>
          </a:p>
        </p:txBody>
      </p:sp>
      <p:pic>
        <p:nvPicPr>
          <p:cNvPr id="122882" name="Picture 2" descr="W:\SAR PLABS\4601 - Low Power SAR ADC System Design\Camtasia Source Files - 4601\TILogo_Copyright_HD_2017_Black_Text_Red_Sta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028700"/>
            <a:ext cx="18288000" cy="102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63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Fully Differential Input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6</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969543191"/>
              </p:ext>
            </p:extLst>
          </p:nvPr>
        </p:nvGraphicFramePr>
        <p:xfrm>
          <a:off x="164145" y="1143000"/>
          <a:ext cx="8751255" cy="2279447"/>
        </p:xfrm>
        <a:graphic>
          <a:graphicData uri="http://schemas.openxmlformats.org/drawingml/2006/table">
            <a:tbl>
              <a:tblPr firstRow="1" firstCol="1" bandRow="1">
                <a:tableStyleId>{5C22544A-7EE6-4342-B048-85BDC9FD1C3A}</a:tableStyleId>
              </a:tblPr>
              <a:tblGrid>
                <a:gridCol w="2896881"/>
                <a:gridCol w="1550035"/>
                <a:gridCol w="1262743"/>
                <a:gridCol w="965627"/>
                <a:gridCol w="1262743"/>
                <a:gridCol w="813226"/>
              </a:tblGrid>
              <a:tr h="311734">
                <a:tc gridSpan="2">
                  <a:txBody>
                    <a:bodyPr/>
                    <a:lstStyle/>
                    <a:p>
                      <a:pPr marL="0" marR="0">
                        <a:lnSpc>
                          <a:spcPct val="115000"/>
                        </a:lnSpc>
                        <a:spcBef>
                          <a:spcPts val="0"/>
                        </a:spcBef>
                        <a:spcAft>
                          <a:spcPts val="0"/>
                        </a:spcAft>
                      </a:pPr>
                      <a:r>
                        <a:rPr lang="en-US" sz="1600" dirty="0" smtClean="0">
                          <a:solidFill>
                            <a:sysClr val="windowText" lastClr="000000"/>
                          </a:solidFill>
                          <a:effectLst/>
                        </a:rPr>
                        <a:t>PARAMETER 9110</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600" dirty="0">
                          <a:solidFill>
                            <a:sysClr val="windowText" lastClr="000000"/>
                          </a:solidFill>
                          <a:effectLst/>
                        </a:rPr>
                        <a:t>MIN</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TYP</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MAX</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UNIT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gridSpan="6">
                  <a:txBody>
                    <a:bodyPr/>
                    <a:lstStyle/>
                    <a:p>
                      <a:pPr marL="0" marR="0">
                        <a:lnSpc>
                          <a:spcPct val="115000"/>
                        </a:lnSpc>
                        <a:spcBef>
                          <a:spcPts val="0"/>
                        </a:spcBef>
                        <a:spcAft>
                          <a:spcPts val="0"/>
                        </a:spcAft>
                      </a:pPr>
                      <a:r>
                        <a:rPr lang="en-US" sz="1600" dirty="0" smtClean="0">
                          <a:solidFill>
                            <a:sysClr val="windowText" lastClr="000000"/>
                          </a:solidFill>
                          <a:effectLst/>
                        </a:rPr>
                        <a:t>ANALOG INPUT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9601">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Full-scale</a:t>
                      </a:r>
                      <a:r>
                        <a:rPr lang="en-US" sz="1600" b="0" baseline="0" dirty="0" smtClean="0">
                          <a:solidFill>
                            <a:sysClr val="windowText" lastClr="000000"/>
                          </a:solidFill>
                          <a:effectLst/>
                          <a:latin typeface="+mn-lt"/>
                          <a:ea typeface="Calibri"/>
                          <a:cs typeface="Times New Roman"/>
                        </a:rPr>
                        <a:t> input voltage span</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a:t>
                      </a:r>
                      <a:r>
                        <a:rPr lang="en-US" sz="1600" dirty="0" err="1" smtClean="0">
                          <a:latin typeface="+mn-lt"/>
                        </a:rPr>
                        <a:t>Vref</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rowSpan="2">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Absolute Input voltage</a:t>
                      </a:r>
                      <a:r>
                        <a:rPr lang="en-US" sz="1600" b="0" baseline="0" dirty="0" smtClean="0">
                          <a:solidFill>
                            <a:sysClr val="windowText" lastClr="000000"/>
                          </a:solidFill>
                          <a:effectLst/>
                          <a:latin typeface="+mn-lt"/>
                          <a:ea typeface="Calibri"/>
                          <a:cs typeface="Times New Roman"/>
                        </a:rPr>
                        <a:t> range</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600" b="0" baseline="0" dirty="0" smtClean="0">
                          <a:solidFill>
                            <a:sysClr val="windowText" lastClr="000000"/>
                          </a:solidFill>
                          <a:effectLst/>
                          <a:latin typeface="+mn-lt"/>
                          <a:ea typeface="Calibri"/>
                          <a:cs typeface="Times New Roman"/>
                        </a:rPr>
                        <a:t>AIN_P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r>
                        <a:rPr lang="en-US" sz="1600" b="0" dirty="0" smtClean="0">
                          <a:solidFill>
                            <a:sysClr val="windowText" lastClr="000000"/>
                          </a:solidFill>
                          <a:effectLst/>
                          <a:latin typeface="+mn-lt"/>
                          <a:ea typeface="Calibri"/>
                          <a:cs typeface="Times New Roman"/>
                        </a:rPr>
                        <a:t> + 0.1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V</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0150">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600" b="0" baseline="0" dirty="0" smtClean="0">
                          <a:solidFill>
                            <a:sysClr val="windowText" lastClr="000000"/>
                          </a:solidFill>
                          <a:effectLst/>
                          <a:latin typeface="+mn-lt"/>
                          <a:ea typeface="Calibri"/>
                          <a:cs typeface="Times New Roman"/>
                        </a:rPr>
                        <a:t>AIN_M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r>
                        <a:rPr lang="en-US" sz="1600" b="0" dirty="0" smtClean="0">
                          <a:solidFill>
                            <a:sysClr val="windowText" lastClr="000000"/>
                          </a:solidFill>
                          <a:effectLst/>
                          <a:latin typeface="+mn-lt"/>
                          <a:ea typeface="Calibri"/>
                          <a:cs typeface="Times New Roman"/>
                        </a:rPr>
                        <a:t> + 0.1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240150">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Common-mode</a:t>
                      </a:r>
                      <a:r>
                        <a:rPr lang="en-US" sz="1600" b="0" baseline="0" dirty="0" smtClean="0">
                          <a:solidFill>
                            <a:sysClr val="windowText" lastClr="000000"/>
                          </a:solidFill>
                          <a:effectLst/>
                          <a:latin typeface="+mn-lt"/>
                          <a:ea typeface="Calibri"/>
                          <a:cs typeface="Times New Roman"/>
                        </a:rPr>
                        <a:t> voltage range</a:t>
                      </a:r>
                    </a:p>
                    <a:p>
                      <a:pPr marL="0" marR="0">
                        <a:lnSpc>
                          <a:spcPct val="115000"/>
                        </a:lnSpc>
                        <a:spcBef>
                          <a:spcPts val="0"/>
                        </a:spcBef>
                        <a:spcAft>
                          <a:spcPts val="0"/>
                        </a:spcAft>
                      </a:pPr>
                      <a:r>
                        <a:rPr lang="en-US" sz="1600" b="0" baseline="0" dirty="0" smtClean="0">
                          <a:solidFill>
                            <a:sysClr val="windowText" lastClr="000000"/>
                          </a:solidFill>
                          <a:effectLst/>
                          <a:latin typeface="+mn-lt"/>
                          <a:ea typeface="Calibri"/>
                          <a:cs typeface="Times New Roman"/>
                        </a:rPr>
                        <a:t>(AIN_P + AIN_M)/2</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smtClean="0">
                          <a:solidFill>
                            <a:srgbClr val="FF0000"/>
                          </a:solidFill>
                          <a:latin typeface="+mn-lt"/>
                        </a:rPr>
                        <a:t>(</a:t>
                      </a:r>
                      <a:r>
                        <a:rPr lang="en-US" sz="1600" b="1" dirty="0" err="1" smtClean="0">
                          <a:solidFill>
                            <a:srgbClr val="FF0000"/>
                          </a:solidFill>
                          <a:latin typeface="+mn-lt"/>
                        </a:rPr>
                        <a:t>Vref</a:t>
                      </a:r>
                      <a:r>
                        <a:rPr lang="en-US" sz="1600" b="1" dirty="0" smtClean="0">
                          <a:solidFill>
                            <a:srgbClr val="FF0000"/>
                          </a:solidFill>
                          <a:latin typeface="+mn-lt"/>
                        </a:rPr>
                        <a:t>/2)-0.1</a:t>
                      </a:r>
                      <a:endParaRPr lang="en-US" sz="1600" b="1" dirty="0">
                        <a:solidFill>
                          <a:srgbClr val="FF0000"/>
                        </a:solidFill>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1" dirty="0" err="1" smtClean="0">
                          <a:solidFill>
                            <a:srgbClr val="FF0000"/>
                          </a:solidFill>
                          <a:latin typeface="+mn-lt"/>
                        </a:rPr>
                        <a:t>Vref</a:t>
                      </a:r>
                      <a:r>
                        <a:rPr lang="en-US" sz="1600" b="1" dirty="0" smtClean="0">
                          <a:solidFill>
                            <a:srgbClr val="FF0000"/>
                          </a:solidFill>
                          <a:latin typeface="+mn-lt"/>
                        </a:rPr>
                        <a:t>/2</a:t>
                      </a:r>
                      <a:endParaRPr lang="en-US" sz="16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600" b="1" dirty="0" smtClean="0">
                          <a:solidFill>
                            <a:srgbClr val="FF0000"/>
                          </a:solidFill>
                          <a:latin typeface="+mn-lt"/>
                        </a:rPr>
                        <a:t>(</a:t>
                      </a:r>
                      <a:r>
                        <a:rPr lang="en-US" sz="1600" b="1" dirty="0" err="1" smtClean="0">
                          <a:solidFill>
                            <a:srgbClr val="FF0000"/>
                          </a:solidFill>
                          <a:latin typeface="+mn-lt"/>
                        </a:rPr>
                        <a:t>Vref</a:t>
                      </a:r>
                      <a:r>
                        <a:rPr lang="en-US" sz="1600" b="1" dirty="0" smtClean="0">
                          <a:solidFill>
                            <a:srgbClr val="FF0000"/>
                          </a:solidFill>
                          <a:latin typeface="+mn-lt"/>
                        </a:rPr>
                        <a:t>/2)+0.1</a:t>
                      </a:r>
                    </a:p>
                    <a:p>
                      <a:pPr marL="0" marR="0">
                        <a:lnSpc>
                          <a:spcPct val="115000"/>
                        </a:lnSpc>
                        <a:spcBef>
                          <a:spcPts val="0"/>
                        </a:spcBef>
                        <a:spcAft>
                          <a:spcPts val="0"/>
                        </a:spcAft>
                      </a:pPr>
                      <a:endParaRPr lang="en-US" sz="16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8" name="Straight Arrow Connector 7"/>
          <p:cNvCxnSpPr/>
          <p:nvPr/>
        </p:nvCxnSpPr>
        <p:spPr>
          <a:xfrm flipV="1">
            <a:off x="2438400" y="3200400"/>
            <a:ext cx="35052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609600" y="3962400"/>
            <a:ext cx="2209800"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09600" y="4065657"/>
            <a:ext cx="2209800" cy="707886"/>
          </a:xfrm>
          <a:prstGeom prst="rect">
            <a:avLst/>
          </a:prstGeom>
          <a:noFill/>
        </p:spPr>
        <p:txBody>
          <a:bodyPr wrap="square" rtlCol="0">
            <a:spAutoFit/>
          </a:bodyPr>
          <a:lstStyle/>
          <a:p>
            <a:r>
              <a:rPr lang="en-US" sz="2000" dirty="0" smtClean="0"/>
              <a:t>Vcm must be constant at Vref/2</a:t>
            </a:r>
            <a:endParaRPr lang="en-US" sz="2000" dirty="0"/>
          </a:p>
        </p:txBody>
      </p:sp>
      <p:graphicFrame>
        <p:nvGraphicFramePr>
          <p:cNvPr id="3" name="Object 2"/>
          <p:cNvGraphicFramePr>
            <a:graphicFrameLocks noChangeAspect="1"/>
          </p:cNvGraphicFramePr>
          <p:nvPr>
            <p:extLst>
              <p:ext uri="{D42A27DB-BD31-4B8C-83A1-F6EECF244321}">
                <p14:modId xmlns:p14="http://schemas.microsoft.com/office/powerpoint/2010/main" val="1569049245"/>
              </p:ext>
            </p:extLst>
          </p:nvPr>
        </p:nvGraphicFramePr>
        <p:xfrm>
          <a:off x="3429000" y="1165225"/>
          <a:ext cx="10823575" cy="6149975"/>
        </p:xfrm>
        <a:graphic>
          <a:graphicData uri="http://schemas.openxmlformats.org/presentationml/2006/ole">
            <mc:AlternateContent xmlns:mc="http://schemas.openxmlformats.org/markup-compatibility/2006">
              <mc:Choice xmlns:v="urn:schemas-microsoft-com:vml" Requires="v">
                <p:oleObj spid="_x0000_s24133" name="Visio" r:id="rId4" imgW="10774630" imgH="6141744" progId="Visio.Drawing.15">
                  <p:embed/>
                </p:oleObj>
              </mc:Choice>
              <mc:Fallback>
                <p:oleObj name="Visio" r:id="rId4" imgW="10774630" imgH="6141744" progId="Visio.Drawing.15">
                  <p:embed/>
                  <p:pic>
                    <p:nvPicPr>
                      <p:cNvPr id="0" name=""/>
                      <p:cNvPicPr/>
                      <p:nvPr/>
                    </p:nvPicPr>
                    <p:blipFill>
                      <a:blip r:embed="rId5"/>
                      <a:stretch>
                        <a:fillRect/>
                      </a:stretch>
                    </p:blipFill>
                    <p:spPr>
                      <a:xfrm>
                        <a:off x="3429000" y="1165225"/>
                        <a:ext cx="10823575" cy="6149975"/>
                      </a:xfrm>
                      <a:prstGeom prst="rect">
                        <a:avLst/>
                      </a:prstGeom>
                    </p:spPr>
                  </p:pic>
                </p:oleObj>
              </mc:Fallback>
            </mc:AlternateContent>
          </a:graphicData>
        </a:graphic>
      </p:graphicFrame>
    </p:spTree>
    <p:extLst>
      <p:ext uri="{BB962C8B-B14F-4D97-AF65-F5344CB8AC3E}">
        <p14:creationId xmlns:p14="http://schemas.microsoft.com/office/powerpoint/2010/main" val="28681291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p:cNvGraphicFramePr>
            <a:graphicFrameLocks noChangeAspect="1"/>
          </p:cNvGraphicFramePr>
          <p:nvPr>
            <p:extLst>
              <p:ext uri="{D42A27DB-BD31-4B8C-83A1-F6EECF244321}">
                <p14:modId xmlns:p14="http://schemas.microsoft.com/office/powerpoint/2010/main" val="14887560"/>
              </p:ext>
            </p:extLst>
          </p:nvPr>
        </p:nvGraphicFramePr>
        <p:xfrm>
          <a:off x="3200400" y="1143000"/>
          <a:ext cx="11244262" cy="6146800"/>
        </p:xfrm>
        <a:graphic>
          <a:graphicData uri="http://schemas.openxmlformats.org/presentationml/2006/ole">
            <mc:AlternateContent xmlns:mc="http://schemas.openxmlformats.org/markup-compatibility/2006">
              <mc:Choice xmlns:v="urn:schemas-microsoft-com:vml" Requires="v">
                <p:oleObj spid="_x0000_s23113" name="Visio" r:id="rId4" imgW="11243797" imgH="6146928" progId="">
                  <p:embed/>
                </p:oleObj>
              </mc:Choice>
              <mc:Fallback>
                <p:oleObj name="Visio" r:id="rId4" imgW="11243797" imgH="6146928" progId="">
                  <p:embed/>
                  <p:pic>
                    <p:nvPicPr>
                      <p:cNvPr id="0" name="Picture 4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1143000"/>
                        <a:ext cx="11244262" cy="614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dirty="0" smtClean="0"/>
              <a:t>True Differential Input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7</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055502461"/>
              </p:ext>
            </p:extLst>
          </p:nvPr>
        </p:nvGraphicFramePr>
        <p:xfrm>
          <a:off x="304800" y="1143000"/>
          <a:ext cx="8751255" cy="2279447"/>
        </p:xfrm>
        <a:graphic>
          <a:graphicData uri="http://schemas.openxmlformats.org/drawingml/2006/table">
            <a:tbl>
              <a:tblPr firstRow="1" firstCol="1" bandRow="1">
                <a:tableStyleId>{5C22544A-7EE6-4342-B048-85BDC9FD1C3A}</a:tableStyleId>
              </a:tblPr>
              <a:tblGrid>
                <a:gridCol w="2896881"/>
                <a:gridCol w="1550035"/>
                <a:gridCol w="1262743"/>
                <a:gridCol w="965627"/>
                <a:gridCol w="1262743"/>
                <a:gridCol w="813226"/>
              </a:tblGrid>
              <a:tr h="311734">
                <a:tc gridSpan="2">
                  <a:txBody>
                    <a:bodyPr/>
                    <a:lstStyle/>
                    <a:p>
                      <a:pPr marL="0" marR="0">
                        <a:lnSpc>
                          <a:spcPct val="115000"/>
                        </a:lnSpc>
                        <a:spcBef>
                          <a:spcPts val="0"/>
                        </a:spcBef>
                        <a:spcAft>
                          <a:spcPts val="0"/>
                        </a:spcAft>
                      </a:pPr>
                      <a:r>
                        <a:rPr lang="en-US" sz="1600" dirty="0" smtClean="0">
                          <a:solidFill>
                            <a:sysClr val="windowText" lastClr="000000"/>
                          </a:solidFill>
                          <a:effectLst/>
                        </a:rPr>
                        <a:t>PARAMETER ADS8881</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a:txBody>
                    <a:bodyPr/>
                    <a:lstStyle/>
                    <a:p>
                      <a:pPr marL="0" marR="0">
                        <a:lnSpc>
                          <a:spcPct val="115000"/>
                        </a:lnSpc>
                        <a:spcBef>
                          <a:spcPts val="0"/>
                        </a:spcBef>
                        <a:spcAft>
                          <a:spcPts val="0"/>
                        </a:spcAft>
                      </a:pPr>
                      <a:r>
                        <a:rPr lang="en-US" sz="1600" dirty="0">
                          <a:solidFill>
                            <a:sysClr val="windowText" lastClr="000000"/>
                          </a:solidFill>
                          <a:effectLst/>
                        </a:rPr>
                        <a:t>MIN</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TYP</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MAX</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a:lnSpc>
                          <a:spcPct val="115000"/>
                        </a:lnSpc>
                        <a:spcBef>
                          <a:spcPts val="0"/>
                        </a:spcBef>
                        <a:spcAft>
                          <a:spcPts val="0"/>
                        </a:spcAft>
                      </a:pPr>
                      <a:r>
                        <a:rPr lang="en-US" sz="1600" dirty="0">
                          <a:solidFill>
                            <a:sysClr val="windowText" lastClr="000000"/>
                          </a:solidFill>
                          <a:effectLst/>
                        </a:rPr>
                        <a:t>UNIT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309601">
                <a:tc gridSpan="6">
                  <a:txBody>
                    <a:bodyPr/>
                    <a:lstStyle/>
                    <a:p>
                      <a:pPr marL="0" marR="0">
                        <a:lnSpc>
                          <a:spcPct val="115000"/>
                        </a:lnSpc>
                        <a:spcBef>
                          <a:spcPts val="0"/>
                        </a:spcBef>
                        <a:spcAft>
                          <a:spcPts val="0"/>
                        </a:spcAft>
                      </a:pPr>
                      <a:r>
                        <a:rPr lang="en-US" sz="1600" dirty="0" smtClean="0">
                          <a:solidFill>
                            <a:sysClr val="windowText" lastClr="000000"/>
                          </a:solidFill>
                          <a:effectLst/>
                        </a:rPr>
                        <a:t>ANALOG INPUT</a:t>
                      </a:r>
                      <a:endParaRPr lang="en-US" sz="160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9601">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Full-scale</a:t>
                      </a:r>
                      <a:r>
                        <a:rPr lang="en-US" sz="1600" b="0" baseline="0" dirty="0" smtClean="0">
                          <a:solidFill>
                            <a:sysClr val="windowText" lastClr="000000"/>
                          </a:solidFill>
                          <a:effectLst/>
                          <a:latin typeface="+mn-lt"/>
                          <a:ea typeface="Calibri"/>
                          <a:cs typeface="Times New Roman"/>
                        </a:rPr>
                        <a:t> input voltage span</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a:t>
                      </a:r>
                      <a:r>
                        <a:rPr lang="en-US" sz="1600" dirty="0" err="1" smtClean="0">
                          <a:latin typeface="+mn-lt"/>
                        </a:rPr>
                        <a:t>Vref</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9601">
                <a:tc rowSpan="2">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Absolute Input voltage</a:t>
                      </a:r>
                      <a:r>
                        <a:rPr lang="en-US" sz="1600" b="0" baseline="0" dirty="0" smtClean="0">
                          <a:solidFill>
                            <a:sysClr val="windowText" lastClr="000000"/>
                          </a:solidFill>
                          <a:effectLst/>
                          <a:latin typeface="+mn-lt"/>
                          <a:ea typeface="Calibri"/>
                          <a:cs typeface="Times New Roman"/>
                        </a:rPr>
                        <a:t> range</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600" b="0" baseline="0" dirty="0" smtClean="0">
                          <a:solidFill>
                            <a:sysClr val="windowText" lastClr="000000"/>
                          </a:solidFill>
                          <a:effectLst/>
                          <a:latin typeface="+mn-lt"/>
                          <a:ea typeface="Calibri"/>
                          <a:cs typeface="Times New Roman"/>
                        </a:rPr>
                        <a:t>AIN_P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r>
                        <a:rPr lang="en-US" sz="1600" b="0" dirty="0" smtClean="0">
                          <a:solidFill>
                            <a:sysClr val="windowText" lastClr="000000"/>
                          </a:solidFill>
                          <a:effectLst/>
                          <a:latin typeface="+mn-lt"/>
                          <a:ea typeface="Calibri"/>
                          <a:cs typeface="Times New Roman"/>
                        </a:rPr>
                        <a:t> + 0.1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V</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0150">
                <a:tc vMerge="1">
                  <a:txBody>
                    <a:bodyPr/>
                    <a:lstStyle/>
                    <a:p>
                      <a:pPr marL="0" marR="0">
                        <a:lnSpc>
                          <a:spcPct val="115000"/>
                        </a:lnSpc>
                        <a:spcBef>
                          <a:spcPts val="0"/>
                        </a:spcBef>
                        <a:spcAft>
                          <a:spcPts val="0"/>
                        </a:spcAft>
                      </a:pPr>
                      <a:endParaRPr lang="en-US" sz="1800" b="1"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r>
                        <a:rPr lang="en-US" sz="1600" b="0" baseline="0" dirty="0" smtClean="0">
                          <a:solidFill>
                            <a:sysClr val="windowText" lastClr="000000"/>
                          </a:solidFill>
                          <a:effectLst/>
                          <a:latin typeface="+mn-lt"/>
                          <a:ea typeface="Calibri"/>
                          <a:cs typeface="Times New Roman"/>
                        </a:rPr>
                        <a:t>AIN_M to GND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latin typeface="+mn-lt"/>
                        </a:rPr>
                        <a:t>-0.1</a:t>
                      </a:r>
                      <a:endParaRPr lang="en-US" sz="1600" dirty="0">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0" dirty="0" err="1" smtClean="0">
                          <a:solidFill>
                            <a:sysClr val="windowText" lastClr="000000"/>
                          </a:solidFill>
                          <a:effectLst/>
                          <a:latin typeface="+mn-lt"/>
                          <a:ea typeface="Calibri"/>
                          <a:cs typeface="Times New Roman"/>
                        </a:rPr>
                        <a:t>Vref</a:t>
                      </a:r>
                      <a:r>
                        <a:rPr lang="en-US" sz="1600" b="0" dirty="0" smtClean="0">
                          <a:solidFill>
                            <a:sysClr val="windowText" lastClr="000000"/>
                          </a:solidFill>
                          <a:effectLst/>
                          <a:latin typeface="+mn-lt"/>
                          <a:ea typeface="Calibri"/>
                          <a:cs typeface="Times New Roman"/>
                        </a:rPr>
                        <a:t> + 0.1</a:t>
                      </a:r>
                      <a:endParaRPr lang="en-US" sz="1600" b="0" dirty="0">
                        <a:solidFill>
                          <a:sysClr val="windowText" lastClr="00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240150">
                <a:tc>
                  <a:txBody>
                    <a:bodyPr/>
                    <a:lstStyle/>
                    <a:p>
                      <a:pPr marL="0" marR="0">
                        <a:lnSpc>
                          <a:spcPct val="115000"/>
                        </a:lnSpc>
                        <a:spcBef>
                          <a:spcPts val="0"/>
                        </a:spcBef>
                        <a:spcAft>
                          <a:spcPts val="0"/>
                        </a:spcAft>
                      </a:pPr>
                      <a:r>
                        <a:rPr lang="en-US" sz="1600" b="0" dirty="0" smtClean="0">
                          <a:solidFill>
                            <a:sysClr val="windowText" lastClr="000000"/>
                          </a:solidFill>
                          <a:effectLst/>
                          <a:latin typeface="+mn-lt"/>
                          <a:ea typeface="Calibri"/>
                          <a:cs typeface="Times New Roman"/>
                        </a:rPr>
                        <a:t>Common-mode</a:t>
                      </a:r>
                      <a:r>
                        <a:rPr lang="en-US" sz="1600" b="0" baseline="0" dirty="0" smtClean="0">
                          <a:solidFill>
                            <a:sysClr val="windowText" lastClr="000000"/>
                          </a:solidFill>
                          <a:effectLst/>
                          <a:latin typeface="+mn-lt"/>
                          <a:ea typeface="Calibri"/>
                          <a:cs typeface="Times New Roman"/>
                        </a:rPr>
                        <a:t> voltage range</a:t>
                      </a:r>
                    </a:p>
                    <a:p>
                      <a:pPr marL="0" marR="0">
                        <a:lnSpc>
                          <a:spcPct val="115000"/>
                        </a:lnSpc>
                        <a:spcBef>
                          <a:spcPts val="0"/>
                        </a:spcBef>
                        <a:spcAft>
                          <a:spcPts val="0"/>
                        </a:spcAft>
                      </a:pPr>
                      <a:r>
                        <a:rPr lang="en-US" sz="1600" b="0" baseline="0" dirty="0" smtClean="0">
                          <a:solidFill>
                            <a:sysClr val="windowText" lastClr="000000"/>
                          </a:solidFill>
                          <a:effectLst/>
                          <a:latin typeface="+mn-lt"/>
                          <a:ea typeface="Calibri"/>
                          <a:cs typeface="Times New Roman"/>
                        </a:rPr>
                        <a:t>(AIN_P + AIN_M)/2</a:t>
                      </a:r>
                      <a:endParaRPr lang="en-US" sz="1600" b="0" dirty="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218864" rtl="0" eaLnBrk="1" fontAlgn="auto" latinLnBrk="0" hangingPunct="1">
                        <a:lnSpc>
                          <a:spcPct val="115000"/>
                        </a:lnSpc>
                        <a:spcBef>
                          <a:spcPts val="0"/>
                        </a:spcBef>
                        <a:spcAft>
                          <a:spcPts val="0"/>
                        </a:spcAft>
                        <a:buClrTx/>
                        <a:buSzTx/>
                        <a:buFontTx/>
                        <a:buNone/>
                        <a:tabLst/>
                        <a:defRPr/>
                      </a:pPr>
                      <a:endParaRPr lang="en-US" sz="1600" b="0" baseline="0" dirty="0" smtClean="0">
                        <a:solidFill>
                          <a:sysClr val="windowText" lastClr="000000"/>
                        </a:solidFill>
                        <a:effectLst/>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smtClean="0">
                          <a:solidFill>
                            <a:srgbClr val="FF0000"/>
                          </a:solidFill>
                          <a:latin typeface="+mn-lt"/>
                        </a:rPr>
                        <a:t>0.0</a:t>
                      </a:r>
                      <a:endParaRPr lang="en-US" sz="1600" b="1" dirty="0">
                        <a:solidFill>
                          <a:srgbClr val="FF0000"/>
                        </a:solidFill>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1" dirty="0" err="1" smtClean="0">
                          <a:solidFill>
                            <a:srgbClr val="FF0000"/>
                          </a:solidFill>
                          <a:latin typeface="+mn-lt"/>
                        </a:rPr>
                        <a:t>Vref</a:t>
                      </a:r>
                      <a:r>
                        <a:rPr lang="en-US" sz="1600" b="1" dirty="0" smtClean="0">
                          <a:solidFill>
                            <a:srgbClr val="FF0000"/>
                          </a:solidFill>
                          <a:latin typeface="+mn-lt"/>
                        </a:rPr>
                        <a:t>/2</a:t>
                      </a:r>
                      <a:endParaRPr lang="en-US" sz="16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8864" rtl="0" eaLnBrk="1" fontAlgn="auto" latinLnBrk="0" hangingPunct="1">
                        <a:lnSpc>
                          <a:spcPct val="115000"/>
                        </a:lnSpc>
                        <a:spcBef>
                          <a:spcPts val="0"/>
                        </a:spcBef>
                        <a:spcAft>
                          <a:spcPts val="0"/>
                        </a:spcAft>
                        <a:buClrTx/>
                        <a:buSzTx/>
                        <a:buFontTx/>
                        <a:buNone/>
                        <a:tabLst/>
                        <a:defRPr/>
                      </a:pPr>
                      <a:r>
                        <a:rPr lang="en-US" sz="1600" b="1" dirty="0" err="1" smtClean="0">
                          <a:solidFill>
                            <a:srgbClr val="FF0000"/>
                          </a:solidFill>
                          <a:effectLst/>
                          <a:latin typeface="+mn-lt"/>
                          <a:ea typeface="+mn-ea"/>
                          <a:cs typeface="+mn-cs"/>
                        </a:rPr>
                        <a:t>Vref</a:t>
                      </a:r>
                      <a:endParaRPr lang="en-US" sz="1600" b="1" dirty="0">
                        <a:solidFill>
                          <a:srgbClr val="FF0000"/>
                        </a:solidFill>
                        <a:effectLst/>
                        <a:latin typeface="+mn-lt"/>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8" name="Straight Arrow Connector 7"/>
          <p:cNvCxnSpPr/>
          <p:nvPr/>
        </p:nvCxnSpPr>
        <p:spPr>
          <a:xfrm flipV="1">
            <a:off x="2362200" y="3276600"/>
            <a:ext cx="37338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609600" y="3962400"/>
            <a:ext cx="2209800"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09600" y="4065657"/>
            <a:ext cx="2209800" cy="707886"/>
          </a:xfrm>
          <a:prstGeom prst="rect">
            <a:avLst/>
          </a:prstGeom>
          <a:noFill/>
        </p:spPr>
        <p:txBody>
          <a:bodyPr wrap="square" rtlCol="0">
            <a:spAutoFit/>
          </a:bodyPr>
          <a:lstStyle/>
          <a:p>
            <a:r>
              <a:rPr lang="en-US" sz="2000" dirty="0" smtClean="0"/>
              <a:t>Vcm has a wide voltage range.</a:t>
            </a:r>
            <a:endParaRPr lang="en-US" sz="2000" dirty="0"/>
          </a:p>
        </p:txBody>
      </p:sp>
    </p:spTree>
    <p:extLst>
      <p:ext uri="{BB962C8B-B14F-4D97-AF65-F5344CB8AC3E}">
        <p14:creationId xmlns:p14="http://schemas.microsoft.com/office/powerpoint/2010/main" val="31308560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ADC input types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96630112"/>
              </p:ext>
            </p:extLst>
          </p:nvPr>
        </p:nvGraphicFramePr>
        <p:xfrm>
          <a:off x="533400" y="1524000"/>
          <a:ext cx="13182598" cy="2719546"/>
        </p:xfrm>
        <a:graphic>
          <a:graphicData uri="http://schemas.openxmlformats.org/drawingml/2006/table">
            <a:tbl>
              <a:tblPr firstRow="1" firstCol="1" bandRow="1">
                <a:tableStyleId>{69012ECD-51FC-41F1-AA8D-1B2483CD663E}</a:tableStyleId>
              </a:tblPr>
              <a:tblGrid>
                <a:gridCol w="1543938"/>
                <a:gridCol w="805436"/>
                <a:gridCol w="1174687"/>
                <a:gridCol w="2740937"/>
                <a:gridCol w="1892551"/>
                <a:gridCol w="1892551"/>
                <a:gridCol w="3132498"/>
              </a:tblGrid>
              <a:tr h="357875">
                <a:tc>
                  <a:txBody>
                    <a:bodyPr/>
                    <a:lstStyle/>
                    <a:p>
                      <a:pPr marL="0" marR="0" algn="ctr">
                        <a:spcBef>
                          <a:spcPts val="0"/>
                        </a:spcBef>
                        <a:spcAft>
                          <a:spcPts val="0"/>
                        </a:spcAft>
                      </a:pPr>
                      <a:r>
                        <a:rPr lang="en-US" sz="1800" b="1" dirty="0">
                          <a:effectLst/>
                          <a:latin typeface="+mj-lt"/>
                        </a:rPr>
                        <a:t>Input Type</a:t>
                      </a:r>
                      <a:endParaRPr lang="en-US" sz="1800" b="1" dirty="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1" dirty="0" smtClean="0">
                          <a:effectLst/>
                          <a:latin typeface="+mj-lt"/>
                        </a:rPr>
                        <a:t>Vref</a:t>
                      </a:r>
                      <a:endParaRPr lang="en-US" sz="1800" b="1" dirty="0" smtClean="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1" dirty="0" smtClean="0">
                          <a:effectLst/>
                          <a:latin typeface="+mj-lt"/>
                        </a:rPr>
                        <a:t>Ain_P</a:t>
                      </a:r>
                      <a:endParaRPr lang="en-US" sz="1800" b="1" dirty="0" smtClean="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1" dirty="0">
                          <a:effectLst/>
                          <a:latin typeface="+mj-lt"/>
                        </a:rPr>
                        <a:t>Ain_M</a:t>
                      </a:r>
                      <a:endParaRPr lang="en-US" sz="1800" b="1" dirty="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1" dirty="0">
                          <a:effectLst/>
                          <a:latin typeface="+mj-lt"/>
                        </a:rPr>
                        <a:t>Vcm</a:t>
                      </a:r>
                      <a:endParaRPr lang="en-US" sz="1800" b="1" dirty="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1" dirty="0" smtClean="0">
                          <a:effectLst/>
                          <a:latin typeface="+mj-lt"/>
                          <a:ea typeface="Times New Roman"/>
                          <a:cs typeface="Times New Roman"/>
                        </a:rPr>
                        <a:t>FSR</a:t>
                      </a:r>
                      <a:endParaRPr lang="en-US" sz="1800" b="1" dirty="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1" dirty="0" smtClean="0">
                          <a:effectLst/>
                          <a:latin typeface="+mj-lt"/>
                          <a:ea typeface="Times New Roman"/>
                          <a:cs typeface="Times New Roman"/>
                        </a:rPr>
                        <a:t>Example  16 Bit Output</a:t>
                      </a:r>
                      <a:endParaRPr lang="en-US" sz="1800" b="1" dirty="0">
                        <a:effectLst/>
                        <a:latin typeface="+mj-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875">
                <a:tc>
                  <a:txBody>
                    <a:bodyPr/>
                    <a:lstStyle/>
                    <a:p>
                      <a:pPr marL="0" marR="0" algn="ctr">
                        <a:spcBef>
                          <a:spcPts val="0"/>
                        </a:spcBef>
                        <a:spcAft>
                          <a:spcPts val="0"/>
                        </a:spcAft>
                      </a:pPr>
                      <a:r>
                        <a:rPr lang="en-US" sz="1800" b="0" dirty="0">
                          <a:effectLst/>
                          <a:latin typeface="+mn-lt"/>
                        </a:rPr>
                        <a:t>Single Ended</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rPr>
                        <a:t>GND </a:t>
                      </a:r>
                      <a:r>
                        <a:rPr lang="en-US" sz="1800" b="0" dirty="0">
                          <a:effectLst/>
                          <a:latin typeface="+mn-lt"/>
                        </a:rPr>
                        <a:t>(+/- 100mV) </a:t>
                      </a:r>
                      <a:endParaRPr lang="en-US" sz="1800" b="0" dirty="0" smtClean="0">
                        <a:effectLst/>
                        <a:latin typeface="+mn-l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rPr>
                        <a:t>n/a</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0V to</a:t>
                      </a:r>
                      <a:r>
                        <a:rPr lang="en-US" sz="1800" b="0" baseline="0" dirty="0" smtClean="0">
                          <a:effectLst/>
                          <a:latin typeface="+mn-lt"/>
                          <a:ea typeface="Times New Roman"/>
                          <a:cs typeface="Times New Roman"/>
                        </a:rPr>
                        <a:t> 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0000</a:t>
                      </a:r>
                      <a:r>
                        <a:rPr lang="en-US" sz="1800" b="0" baseline="0" dirty="0" smtClean="0">
                          <a:effectLst/>
                          <a:latin typeface="+mn-lt"/>
                          <a:ea typeface="Times New Roman"/>
                          <a:cs typeface="Times New Roman"/>
                        </a:rPr>
                        <a:t> = 0V</a:t>
                      </a:r>
                    </a:p>
                    <a:p>
                      <a:pPr marL="0" marR="0" algn="ctr">
                        <a:spcBef>
                          <a:spcPts val="0"/>
                        </a:spcBef>
                        <a:spcAft>
                          <a:spcPts val="0"/>
                        </a:spcAft>
                      </a:pPr>
                      <a:r>
                        <a:rPr lang="en-US" sz="1800" b="0" baseline="0" dirty="0" smtClean="0">
                          <a:effectLst/>
                          <a:latin typeface="+mn-lt"/>
                          <a:ea typeface="Times New Roman"/>
                          <a:cs typeface="Times New Roman"/>
                        </a:rPr>
                        <a:t>FFFF = FSR = 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875">
                <a:tc>
                  <a:txBody>
                    <a:bodyPr/>
                    <a:lstStyle/>
                    <a:p>
                      <a:pPr marL="0" marR="0" algn="ctr">
                        <a:spcBef>
                          <a:spcPts val="0"/>
                        </a:spcBef>
                        <a:spcAft>
                          <a:spcPts val="0"/>
                        </a:spcAft>
                      </a:pPr>
                      <a:r>
                        <a:rPr lang="en-US" sz="1800" b="0" dirty="0">
                          <a:effectLst/>
                          <a:latin typeface="+mn-lt"/>
                        </a:rPr>
                        <a:t>Pseudo Differential</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smtClean="0">
                          <a:effectLst/>
                          <a:latin typeface="+mn-lt"/>
                          <a:ea typeface="Times New Roman"/>
                          <a:cs typeface="Times New Roman"/>
                        </a:rPr>
                        <a:t>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p>
                    <a:p>
                      <a:pPr marL="0" marR="0" indent="0" algn="ctr" defTabSz="1218864" rtl="0" eaLnBrk="1" fontAlgn="auto" latinLnBrk="0" hangingPunct="1">
                        <a:lnSpc>
                          <a:spcPct val="100000"/>
                        </a:lnSpc>
                        <a:spcBef>
                          <a:spcPts val="0"/>
                        </a:spcBef>
                        <a:spcAft>
                          <a:spcPts val="0"/>
                        </a:spcAft>
                        <a:buClrTx/>
                        <a:buSzTx/>
                        <a:buFontTx/>
                        <a:buNone/>
                        <a:tabLst/>
                        <a:defRPr/>
                      </a:pPr>
                      <a:r>
                        <a:rPr lang="en-US" sz="1800" b="0" baseline="0" dirty="0" smtClean="0">
                          <a:effectLst/>
                          <a:latin typeface="+mn-lt"/>
                          <a:ea typeface="Times New Roman"/>
                          <a:cs typeface="Times New Roman"/>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rPr>
                        <a:t>Set </a:t>
                      </a:r>
                      <a:r>
                        <a:rPr lang="en-US" sz="1800" b="0" dirty="0" smtClean="0">
                          <a:effectLst/>
                          <a:latin typeface="+mn-lt"/>
                        </a:rPr>
                        <a:t>½ * Range (2.5V)</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rPr>
                        <a:t>n/a</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-2.5V</a:t>
                      </a:r>
                      <a:r>
                        <a:rPr lang="en-US" sz="1800" b="0" baseline="0" dirty="0" smtClean="0">
                          <a:effectLst/>
                          <a:latin typeface="+mn-lt"/>
                          <a:ea typeface="Times New Roman"/>
                          <a:cs typeface="Times New Roman"/>
                        </a:rPr>
                        <a:t> to +2.5V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8000</a:t>
                      </a:r>
                      <a:r>
                        <a:rPr lang="en-US" sz="1800" b="0" baseline="0" dirty="0" smtClean="0">
                          <a:effectLst/>
                          <a:latin typeface="+mn-lt"/>
                          <a:ea typeface="Times New Roman"/>
                          <a:cs typeface="Times New Roman"/>
                        </a:rPr>
                        <a:t> = -2.5V </a:t>
                      </a:r>
                    </a:p>
                    <a:p>
                      <a:pPr marL="0" marR="0" algn="ctr">
                        <a:spcBef>
                          <a:spcPts val="0"/>
                        </a:spcBef>
                        <a:spcAft>
                          <a:spcPts val="0"/>
                        </a:spcAft>
                      </a:pPr>
                      <a:r>
                        <a:rPr lang="en-US" sz="1800" b="0" baseline="0" dirty="0" smtClean="0">
                          <a:effectLst/>
                          <a:latin typeface="+mn-lt"/>
                          <a:ea typeface="Times New Roman"/>
                          <a:cs typeface="Times New Roman"/>
                        </a:rPr>
                        <a:t>7FFF = +2.5V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875">
                <a:tc>
                  <a:txBody>
                    <a:bodyPr/>
                    <a:lstStyle/>
                    <a:p>
                      <a:pPr marL="0" marR="0" algn="ctr">
                        <a:spcBef>
                          <a:spcPts val="0"/>
                        </a:spcBef>
                        <a:spcAft>
                          <a:spcPts val="0"/>
                        </a:spcAft>
                      </a:pPr>
                      <a:r>
                        <a:rPr lang="en-US" sz="1800" b="0" dirty="0">
                          <a:effectLst/>
                          <a:latin typeface="+mn-lt"/>
                        </a:rPr>
                        <a:t>Fully Differential</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smtClean="0">
                          <a:effectLst/>
                          <a:latin typeface="+mn-lt"/>
                          <a:ea typeface="Times New Roman"/>
                          <a:cs typeface="Times New Roman"/>
                        </a:rPr>
                        <a:t>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rPr>
                        <a:t>Set ½ </a:t>
                      </a:r>
                      <a:r>
                        <a:rPr lang="en-US" sz="1800" b="0" dirty="0">
                          <a:effectLst/>
                          <a:latin typeface="+mn-lt"/>
                        </a:rPr>
                        <a:t>* </a:t>
                      </a:r>
                      <a:r>
                        <a:rPr lang="en-US" sz="1800" b="0" dirty="0" smtClean="0">
                          <a:effectLst/>
                          <a:latin typeface="+mn-lt"/>
                        </a:rPr>
                        <a:t>Range</a:t>
                      </a:r>
                    </a:p>
                    <a:p>
                      <a:pPr marL="0" marR="0" algn="ctr">
                        <a:spcBef>
                          <a:spcPts val="0"/>
                        </a:spcBef>
                        <a:spcAft>
                          <a:spcPts val="0"/>
                        </a:spcAft>
                      </a:pPr>
                      <a:r>
                        <a:rPr lang="en-US" sz="1800" b="0" dirty="0" smtClean="0">
                          <a:effectLst/>
                          <a:latin typeface="+mn-lt"/>
                          <a:ea typeface="Times New Roman"/>
                          <a:cs typeface="Times New Roman"/>
                        </a:rPr>
                        <a:t>(2.5V)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-5V to</a:t>
                      </a:r>
                      <a:r>
                        <a:rPr lang="en-US" sz="1800" b="0" baseline="0" dirty="0" smtClean="0">
                          <a:effectLst/>
                          <a:latin typeface="+mn-lt"/>
                          <a:ea typeface="Times New Roman"/>
                          <a:cs typeface="Times New Roman"/>
                        </a:rPr>
                        <a:t> +5V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8000</a:t>
                      </a:r>
                      <a:r>
                        <a:rPr lang="en-US" sz="1800" b="0" baseline="0" dirty="0" smtClean="0">
                          <a:effectLst/>
                          <a:latin typeface="+mn-lt"/>
                          <a:ea typeface="Times New Roman"/>
                          <a:cs typeface="Times New Roman"/>
                        </a:rPr>
                        <a:t> = -5V</a:t>
                      </a:r>
                    </a:p>
                    <a:p>
                      <a:pPr marL="0" marR="0" algn="ctr">
                        <a:spcBef>
                          <a:spcPts val="0"/>
                        </a:spcBef>
                        <a:spcAft>
                          <a:spcPts val="0"/>
                        </a:spcAft>
                      </a:pPr>
                      <a:r>
                        <a:rPr lang="en-US" sz="1800" b="0" baseline="0" dirty="0" smtClean="0">
                          <a:effectLst/>
                          <a:latin typeface="+mn-lt"/>
                          <a:ea typeface="Times New Roman"/>
                          <a:cs typeface="Times New Roman"/>
                        </a:rPr>
                        <a:t>7FFF = +5V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5751">
                <a:tc>
                  <a:txBody>
                    <a:bodyPr/>
                    <a:lstStyle/>
                    <a:p>
                      <a:pPr marL="0" marR="0" algn="ctr">
                        <a:spcBef>
                          <a:spcPts val="0"/>
                        </a:spcBef>
                        <a:spcAft>
                          <a:spcPts val="0"/>
                        </a:spcAft>
                      </a:pPr>
                      <a:r>
                        <a:rPr lang="en-US" sz="1800" b="0" dirty="0">
                          <a:effectLst/>
                          <a:latin typeface="+mn-lt"/>
                        </a:rPr>
                        <a:t>True Differential</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800" b="0" dirty="0" smtClean="0">
                          <a:effectLst/>
                          <a:latin typeface="+mn-lt"/>
                          <a:ea typeface="Times New Roman"/>
                          <a:cs typeface="Times New Roman"/>
                        </a:rPr>
                        <a:t>0V</a:t>
                      </a:r>
                      <a:r>
                        <a:rPr lang="en-US" sz="1800" b="0" baseline="0" dirty="0" smtClean="0">
                          <a:effectLst/>
                          <a:latin typeface="+mn-lt"/>
                          <a:ea typeface="Times New Roman"/>
                          <a:cs typeface="Times New Roman"/>
                        </a:rPr>
                        <a:t> to 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a:effectLst/>
                          <a:latin typeface="+mn-lt"/>
                        </a:rPr>
                        <a:t>Can vary </a:t>
                      </a:r>
                      <a:r>
                        <a:rPr lang="en-US" sz="1800" b="0" dirty="0" smtClean="0">
                          <a:effectLst/>
                          <a:latin typeface="+mn-lt"/>
                        </a:rPr>
                        <a:t>from</a:t>
                      </a:r>
                    </a:p>
                    <a:p>
                      <a:pPr marL="0" marR="0" algn="ctr">
                        <a:spcBef>
                          <a:spcPts val="0"/>
                        </a:spcBef>
                        <a:spcAft>
                          <a:spcPts val="0"/>
                        </a:spcAft>
                      </a:pPr>
                      <a:r>
                        <a:rPr lang="en-US" sz="1800" b="0" dirty="0" smtClean="0">
                          <a:effectLst/>
                          <a:latin typeface="+mn-lt"/>
                        </a:rPr>
                        <a:t> </a:t>
                      </a:r>
                      <a:r>
                        <a:rPr lang="en-US" sz="1800" b="0" dirty="0">
                          <a:effectLst/>
                          <a:latin typeface="+mn-lt"/>
                        </a:rPr>
                        <a:t>–FS to +FS</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-5V to</a:t>
                      </a:r>
                      <a:r>
                        <a:rPr lang="en-US" sz="1800" b="0" baseline="0" dirty="0" smtClean="0">
                          <a:effectLst/>
                          <a:latin typeface="+mn-lt"/>
                          <a:ea typeface="Times New Roman"/>
                          <a:cs typeface="Times New Roman"/>
                        </a:rPr>
                        <a:t> +5V</a:t>
                      </a:r>
                      <a:endParaRPr lang="en-US" sz="1800" b="0" dirty="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b="0" dirty="0" smtClean="0">
                          <a:effectLst/>
                          <a:latin typeface="+mn-lt"/>
                          <a:ea typeface="Times New Roman"/>
                          <a:cs typeface="Times New Roman"/>
                        </a:rPr>
                        <a:t>8000</a:t>
                      </a:r>
                      <a:r>
                        <a:rPr lang="en-US" sz="1800" b="0" baseline="0" dirty="0" smtClean="0">
                          <a:effectLst/>
                          <a:latin typeface="+mn-lt"/>
                          <a:ea typeface="Times New Roman"/>
                          <a:cs typeface="Times New Roman"/>
                        </a:rPr>
                        <a:t> = -5V</a:t>
                      </a:r>
                    </a:p>
                    <a:p>
                      <a:pPr marL="0" marR="0" algn="ctr">
                        <a:spcBef>
                          <a:spcPts val="0"/>
                        </a:spcBef>
                        <a:spcAft>
                          <a:spcPts val="0"/>
                        </a:spcAft>
                      </a:pPr>
                      <a:r>
                        <a:rPr lang="en-US" sz="1800" b="0" baseline="0" dirty="0" smtClean="0">
                          <a:effectLst/>
                          <a:latin typeface="+mn-lt"/>
                          <a:ea typeface="Times New Roman"/>
                          <a:cs typeface="Times New Roman"/>
                        </a:rPr>
                        <a:t>7FFF = +5V</a:t>
                      </a:r>
                      <a:endParaRPr lang="en-US" sz="1800" b="0" dirty="0" smtClean="0">
                        <a:effectLst/>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94354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Unipolar vs Bipolar</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9</a:t>
            </a:fld>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753500183"/>
              </p:ext>
            </p:extLst>
          </p:nvPr>
        </p:nvGraphicFramePr>
        <p:xfrm>
          <a:off x="2628900" y="2092325"/>
          <a:ext cx="9371013" cy="4044950"/>
        </p:xfrm>
        <a:graphic>
          <a:graphicData uri="http://schemas.openxmlformats.org/presentationml/2006/ole">
            <mc:AlternateContent xmlns:mc="http://schemas.openxmlformats.org/markup-compatibility/2006">
              <mc:Choice xmlns:v="urn:schemas-microsoft-com:vml" Requires="v">
                <p:oleObj spid="_x0000_s86127" name="Visio" r:id="rId4" imgW="9371020" imgH="4045464" progId="Visio.Drawing.11">
                  <p:embed/>
                </p:oleObj>
              </mc:Choice>
              <mc:Fallback>
                <p:oleObj name="Visio" r:id="rId4" imgW="9371020" imgH="4045464" progId="Visio.Drawing.11">
                  <p:embed/>
                  <p:pic>
                    <p:nvPicPr>
                      <p:cNvPr id="0" name=""/>
                      <p:cNvPicPr/>
                      <p:nvPr/>
                    </p:nvPicPr>
                    <p:blipFill>
                      <a:blip r:embed="rId5"/>
                      <a:stretch>
                        <a:fillRect/>
                      </a:stretch>
                    </p:blipFill>
                    <p:spPr>
                      <a:xfrm>
                        <a:off x="2628900" y="2092325"/>
                        <a:ext cx="9371013" cy="4044950"/>
                      </a:xfrm>
                      <a:prstGeom prst="rect">
                        <a:avLst/>
                      </a:prstGeom>
                    </p:spPr>
                  </p:pic>
                </p:oleObj>
              </mc:Fallback>
            </mc:AlternateContent>
          </a:graphicData>
        </a:graphic>
      </p:graphicFrame>
    </p:spTree>
    <p:extLst>
      <p:ext uri="{BB962C8B-B14F-4D97-AF65-F5344CB8AC3E}">
        <p14:creationId xmlns:p14="http://schemas.microsoft.com/office/powerpoint/2010/main" val="1745704292"/>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06535B0821C4C9CA25C1E8D4353DE" ma:contentTypeVersion="0" ma:contentTypeDescription="Create a new document." ma:contentTypeScope="" ma:versionID="0da3f9c2449ed628457b8f8cf02bd9d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639B6D-A2E3-46E0-A3C4-9BF441A5B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41ED3A77-EC22-42A8-B9FA-65E2D1E14490}">
  <ds:schemaRefs>
    <ds:schemaRef ds:uri="http://purl.org/dc/terms/"/>
    <ds:schemaRef ds:uri="http://purl.org/dc/dcmitype/"/>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http://www.w3.org/XML/1998/namespace"/>
  </ds:schemaRefs>
</ds:datastoreItem>
</file>

<file path=customXml/itemProps3.xml><?xml version="1.0" encoding="utf-8"?>
<ds:datastoreItem xmlns:ds="http://schemas.openxmlformats.org/officeDocument/2006/customXml" ds:itemID="{0127B2B6-3BB8-45EC-A268-0B46DBCC2CB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26608</TotalTime>
  <Words>10361</Words>
  <Application>Microsoft Office PowerPoint</Application>
  <PresentationFormat>Custom</PresentationFormat>
  <Paragraphs>802</Paragraphs>
  <Slides>53</Slides>
  <Notes>52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FinalPowerpoint</vt:lpstr>
      <vt:lpstr>Visio</vt:lpstr>
      <vt:lpstr>ADC Drive Webinar TI Precision Labs – ADCs</vt:lpstr>
      <vt:lpstr>Summary – 1hr or 1:15hr seminar. </vt:lpstr>
      <vt:lpstr>SAR ADC Input Types  TI Precision Labs – ADCs</vt:lpstr>
      <vt:lpstr>Pseudo-differential</vt:lpstr>
      <vt:lpstr>ADC Input Swing and Common Mode</vt:lpstr>
      <vt:lpstr>Fully Differential Input</vt:lpstr>
      <vt:lpstr>True Differential Input</vt:lpstr>
      <vt:lpstr>Summary of ADC input types</vt:lpstr>
      <vt:lpstr>Unipolar vs Bipolar</vt:lpstr>
      <vt:lpstr>Unipolar with Differential Input</vt:lpstr>
      <vt:lpstr>Input Impedance: Resistive vs. Switched Capacitor </vt:lpstr>
      <vt:lpstr>That concludes part 1. Let’s do a quick quiz.</vt:lpstr>
      <vt:lpstr>Quiz: SAR ADC Input Types</vt:lpstr>
      <vt:lpstr>Quiz: SAR ADC Input Types</vt:lpstr>
      <vt:lpstr>Quiz: SAR ADC Input Types</vt:lpstr>
      <vt:lpstr>Quiz: SAR ADC Input Types</vt:lpstr>
      <vt:lpstr>Part 1  Q &amp; A Time.</vt:lpstr>
      <vt:lpstr>Determining a SAR ADC’s Linear Range when using Operational Amplifiers  TI Precision Labs – ADCs</vt:lpstr>
      <vt:lpstr>Single Ended Input: ADC Input Range Considerations</vt:lpstr>
      <vt:lpstr>Single Ended Input: OPA320 Linear Range</vt:lpstr>
      <vt:lpstr>Single Ended Input: Extending the Op Amp Range</vt:lpstr>
      <vt:lpstr>Single Ended Input: OPA625 </vt:lpstr>
      <vt:lpstr>Inverting amplifier: Eliminate Common mode issue</vt:lpstr>
      <vt:lpstr>Input Crossover Distortion in Rail-to-Rail Inputs</vt:lpstr>
      <vt:lpstr>Input Cross-Over distortion vs Zero Cross-Over</vt:lpstr>
      <vt:lpstr>Optimize bypass for internal charge pump op amps</vt:lpstr>
      <vt:lpstr>THD vs. Input Crossover Distortion</vt:lpstr>
      <vt:lpstr>Finding standard resistors for unusual gains</vt:lpstr>
      <vt:lpstr>That concludes part 2! Let’s do a quick quiz.</vt:lpstr>
      <vt:lpstr>Quiz: Linear Range ADC + OPA</vt:lpstr>
      <vt:lpstr>Quiz: Linear Range ADC + OPA</vt:lpstr>
      <vt:lpstr>Quiz: Linear Range ADC + OPA</vt:lpstr>
      <vt:lpstr>Part 2 Q &amp; A Time.</vt:lpstr>
      <vt:lpstr>Determining a SAR ADC’s Linear Range when using Instrumentation Amplifiers  </vt:lpstr>
      <vt:lpstr>Instrumentation Amplifier (INA): Choose Gain</vt:lpstr>
      <vt:lpstr>Common mode and output swing for INAs</vt:lpstr>
      <vt:lpstr>Verify INA Common Mode Range (INA826)</vt:lpstr>
      <vt:lpstr>Verify INA Common Mode Range</vt:lpstr>
      <vt:lpstr>INA: Setting the reference input</vt:lpstr>
      <vt:lpstr>Output range limited by input common mode </vt:lpstr>
      <vt:lpstr>Two Stage Approach</vt:lpstr>
      <vt:lpstr>That concludes part 3. Q &amp; A Time.</vt:lpstr>
      <vt:lpstr>Driving a SAR ADC with a Fully Differential Amplifier  TIPL 4103  TI Precision Labs – ADCs</vt:lpstr>
      <vt:lpstr>Fully Differential Amplifier or FDA</vt:lpstr>
      <vt:lpstr>Fully Differential Amplifier or FDA</vt:lpstr>
      <vt:lpstr>Integrated FDA – THS4551 block diagram</vt:lpstr>
      <vt:lpstr>FDA Distortion Considerations</vt:lpstr>
      <vt:lpstr>FDA Distortion Considerations</vt:lpstr>
      <vt:lpstr>FDA – Single Ended Unipolar to Differential</vt:lpstr>
      <vt:lpstr>FDA – Single Ended Bipolar to Differential</vt:lpstr>
      <vt:lpstr>Improve Linear Range</vt:lpstr>
      <vt:lpstr>That concludes the theory! Let’s do a final Q &amp; A  before the hands on experiment</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BMS – Power Tools</dc:title>
  <dc:creator>Anand, Ankur</dc:creator>
  <cp:lastModifiedBy>Liska, Peggy</cp:lastModifiedBy>
  <cp:revision>720</cp:revision>
  <cp:lastPrinted>2016-09-19T19:37:47Z</cp:lastPrinted>
  <dcterms:created xsi:type="dcterms:W3CDTF">2014-01-16T17:03:53Z</dcterms:created>
  <dcterms:modified xsi:type="dcterms:W3CDTF">2018-02-14T00:07:50Z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0x01010098006535B0821C4C9CA25C1E8D4353DE</vt:lpwstr>
  </property>
</Properties>
</file>